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7"/>
  </p:notesMasterIdLst>
  <p:sldIdLst>
    <p:sldId id="256" r:id="rId2"/>
    <p:sldId id="288" r:id="rId3"/>
    <p:sldId id="289" r:id="rId4"/>
    <p:sldId id="291" r:id="rId5"/>
    <p:sldId id="257" r:id="rId6"/>
    <p:sldId id="279" r:id="rId7"/>
    <p:sldId id="290" r:id="rId8"/>
    <p:sldId id="265" r:id="rId9"/>
    <p:sldId id="300" r:id="rId10"/>
    <p:sldId id="301" r:id="rId11"/>
    <p:sldId id="286" r:id="rId12"/>
    <p:sldId id="284" r:id="rId13"/>
    <p:sldId id="285" r:id="rId14"/>
    <p:sldId id="259" r:id="rId15"/>
    <p:sldId id="269" r:id="rId16"/>
    <p:sldId id="303" r:id="rId17"/>
    <p:sldId id="261" r:id="rId18"/>
    <p:sldId id="272" r:id="rId19"/>
    <p:sldId id="292" r:id="rId20"/>
    <p:sldId id="293" r:id="rId21"/>
    <p:sldId id="294" r:id="rId22"/>
    <p:sldId id="295" r:id="rId23"/>
    <p:sldId id="296" r:id="rId24"/>
    <p:sldId id="297" r:id="rId25"/>
    <p:sldId id="298" r:id="rId26"/>
    <p:sldId id="281" r:id="rId27"/>
    <p:sldId id="266" r:id="rId28"/>
    <p:sldId id="282" r:id="rId29"/>
    <p:sldId id="268" r:id="rId30"/>
    <p:sldId id="283" r:id="rId31"/>
    <p:sldId id="273" r:id="rId32"/>
    <p:sldId id="278" r:id="rId33"/>
    <p:sldId id="271" r:id="rId34"/>
    <p:sldId id="299" r:id="rId35"/>
    <p:sldId id="275" r:id="rId36"/>
  </p:sldIdLst>
  <p:sldSz cx="16259175" cy="9145588"/>
  <p:notesSz cx="6858000" cy="9144000"/>
  <p:defaultTextStyle>
    <a:defPPr>
      <a:defRPr lang="en-US"/>
    </a:defPPr>
    <a:lvl1pPr marL="0" algn="l" defTabSz="1616861" rtl="0" eaLnBrk="1" latinLnBrk="0" hangingPunct="1">
      <a:defRPr sz="3200" kern="1200">
        <a:solidFill>
          <a:schemeClr val="tx1"/>
        </a:solidFill>
        <a:latin typeface="+mn-lt"/>
        <a:ea typeface="+mn-ea"/>
        <a:cs typeface="+mn-cs"/>
      </a:defRPr>
    </a:lvl1pPr>
    <a:lvl2pPr marL="808430" algn="l" defTabSz="1616861" rtl="0" eaLnBrk="1" latinLnBrk="0" hangingPunct="1">
      <a:defRPr sz="3200" kern="1200">
        <a:solidFill>
          <a:schemeClr val="tx1"/>
        </a:solidFill>
        <a:latin typeface="+mn-lt"/>
        <a:ea typeface="+mn-ea"/>
        <a:cs typeface="+mn-cs"/>
      </a:defRPr>
    </a:lvl2pPr>
    <a:lvl3pPr marL="1616861" algn="l" defTabSz="1616861" rtl="0" eaLnBrk="1" latinLnBrk="0" hangingPunct="1">
      <a:defRPr sz="3200" kern="1200">
        <a:solidFill>
          <a:schemeClr val="tx1"/>
        </a:solidFill>
        <a:latin typeface="+mn-lt"/>
        <a:ea typeface="+mn-ea"/>
        <a:cs typeface="+mn-cs"/>
      </a:defRPr>
    </a:lvl3pPr>
    <a:lvl4pPr marL="2425292" algn="l" defTabSz="1616861" rtl="0" eaLnBrk="1" latinLnBrk="0" hangingPunct="1">
      <a:defRPr sz="3200" kern="1200">
        <a:solidFill>
          <a:schemeClr val="tx1"/>
        </a:solidFill>
        <a:latin typeface="+mn-lt"/>
        <a:ea typeface="+mn-ea"/>
        <a:cs typeface="+mn-cs"/>
      </a:defRPr>
    </a:lvl4pPr>
    <a:lvl5pPr marL="3233723" algn="l" defTabSz="1616861" rtl="0" eaLnBrk="1" latinLnBrk="0" hangingPunct="1">
      <a:defRPr sz="3200" kern="1200">
        <a:solidFill>
          <a:schemeClr val="tx1"/>
        </a:solidFill>
        <a:latin typeface="+mn-lt"/>
        <a:ea typeface="+mn-ea"/>
        <a:cs typeface="+mn-cs"/>
      </a:defRPr>
    </a:lvl5pPr>
    <a:lvl6pPr marL="4042153" algn="l" defTabSz="1616861" rtl="0" eaLnBrk="1" latinLnBrk="0" hangingPunct="1">
      <a:defRPr sz="3200" kern="1200">
        <a:solidFill>
          <a:schemeClr val="tx1"/>
        </a:solidFill>
        <a:latin typeface="+mn-lt"/>
        <a:ea typeface="+mn-ea"/>
        <a:cs typeface="+mn-cs"/>
      </a:defRPr>
    </a:lvl6pPr>
    <a:lvl7pPr marL="4850584" algn="l" defTabSz="1616861" rtl="0" eaLnBrk="1" latinLnBrk="0" hangingPunct="1">
      <a:defRPr sz="3200" kern="1200">
        <a:solidFill>
          <a:schemeClr val="tx1"/>
        </a:solidFill>
        <a:latin typeface="+mn-lt"/>
        <a:ea typeface="+mn-ea"/>
        <a:cs typeface="+mn-cs"/>
      </a:defRPr>
    </a:lvl7pPr>
    <a:lvl8pPr marL="5659014" algn="l" defTabSz="1616861" rtl="0" eaLnBrk="1" latinLnBrk="0" hangingPunct="1">
      <a:defRPr sz="3200" kern="1200">
        <a:solidFill>
          <a:schemeClr val="tx1"/>
        </a:solidFill>
        <a:latin typeface="+mn-lt"/>
        <a:ea typeface="+mn-ea"/>
        <a:cs typeface="+mn-cs"/>
      </a:defRPr>
    </a:lvl8pPr>
    <a:lvl9pPr marL="6467446" algn="l" defTabSz="1616861"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528" userDrawn="1">
          <p15:clr>
            <a:srgbClr val="A4A3A4"/>
          </p15:clr>
        </p15:guide>
        <p15:guide id="3" orient="horz" pos="2913">
          <p15:clr>
            <a:srgbClr val="A4A3A4"/>
          </p15:clr>
        </p15:guide>
        <p15:guide id="4" pos="47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A63"/>
    <a:srgbClr val="A09378"/>
    <a:srgbClr val="DDDDDD"/>
    <a:srgbClr val="FFFFFF"/>
    <a:srgbClr val="405D77"/>
    <a:srgbClr val="5479B5"/>
    <a:srgbClr val="3C5A8C"/>
    <a:srgbClr val="F4A634"/>
    <a:srgbClr val="569967"/>
    <a:srgbClr val="73C9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62901" autoAdjust="0"/>
  </p:normalViewPr>
  <p:slideViewPr>
    <p:cSldViewPr snapToGrid="0" showGuides="1">
      <p:cViewPr varScale="1">
        <p:scale>
          <a:sx n="54" d="100"/>
          <a:sy n="54" d="100"/>
        </p:scale>
        <p:origin x="1182" y="96"/>
      </p:cViewPr>
      <p:guideLst>
        <p:guide orient="horz" pos="2184"/>
        <p:guide pos="3528"/>
        <p:guide orient="horz" pos="2913"/>
        <p:guide pos="4705"/>
      </p:guideLst>
    </p:cSldViewPr>
  </p:slideViewPr>
  <p:outlineViewPr>
    <p:cViewPr>
      <p:scale>
        <a:sx n="33" d="100"/>
        <a:sy n="33" d="100"/>
      </p:scale>
      <p:origin x="0" y="-10716"/>
    </p:cViewPr>
  </p:outlineViewPr>
  <p:notesTextViewPr>
    <p:cViewPr>
      <p:scale>
        <a:sx n="3" d="2"/>
        <a:sy n="3" d="2"/>
      </p:scale>
      <p:origin x="0" y="0"/>
    </p:cViewPr>
  </p:notesTextViewPr>
  <p:sorterViewPr>
    <p:cViewPr>
      <p:scale>
        <a:sx n="70" d="100"/>
        <a:sy n="70" d="100"/>
      </p:scale>
      <p:origin x="0" y="-26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6FCF8-8D8A-4503-A1E2-D79B62E3D38F}" type="datetimeFigureOut">
              <a:rPr lang="en-US" smtClean="0"/>
              <a:pPr/>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C934C-276F-4B61-98B0-B91BFBDB85AF}" type="slidenum">
              <a:rPr lang="en-US" smtClean="0"/>
              <a:pPr/>
              <a:t>‹#›</a:t>
            </a:fld>
            <a:endParaRPr lang="en-US"/>
          </a:p>
        </p:txBody>
      </p:sp>
    </p:spTree>
    <p:extLst>
      <p:ext uri="{BB962C8B-B14F-4D97-AF65-F5344CB8AC3E}">
        <p14:creationId xmlns:p14="http://schemas.microsoft.com/office/powerpoint/2010/main" val="616527716"/>
      </p:ext>
    </p:extLst>
  </p:cSld>
  <p:clrMap bg1="lt1" tx1="dk1" bg2="lt2" tx2="dk2" accent1="accent1" accent2="accent2" accent3="accent3" accent4="accent4" accent5="accent5" accent6="accent6" hlink="hlink" folHlink="folHlink"/>
  <p:notesStyle>
    <a:lvl1pPr marL="0" algn="l" defTabSz="1212494" rtl="0" eaLnBrk="1" latinLnBrk="0" hangingPunct="1">
      <a:defRPr sz="1600" kern="1200">
        <a:solidFill>
          <a:schemeClr val="tx1"/>
        </a:solidFill>
        <a:latin typeface="+mn-lt"/>
        <a:ea typeface="+mn-ea"/>
        <a:cs typeface="+mn-cs"/>
      </a:defRPr>
    </a:lvl1pPr>
    <a:lvl2pPr marL="606247" algn="l" defTabSz="1212494" rtl="0" eaLnBrk="1" latinLnBrk="0" hangingPunct="1">
      <a:defRPr sz="1600" kern="1200">
        <a:solidFill>
          <a:schemeClr val="tx1"/>
        </a:solidFill>
        <a:latin typeface="+mn-lt"/>
        <a:ea typeface="+mn-ea"/>
        <a:cs typeface="+mn-cs"/>
      </a:defRPr>
    </a:lvl2pPr>
    <a:lvl3pPr marL="1212494" algn="l" defTabSz="1212494" rtl="0" eaLnBrk="1" latinLnBrk="0" hangingPunct="1">
      <a:defRPr sz="1600" kern="1200">
        <a:solidFill>
          <a:schemeClr val="tx1"/>
        </a:solidFill>
        <a:latin typeface="+mn-lt"/>
        <a:ea typeface="+mn-ea"/>
        <a:cs typeface="+mn-cs"/>
      </a:defRPr>
    </a:lvl3pPr>
    <a:lvl4pPr marL="1818742" algn="l" defTabSz="1212494" rtl="0" eaLnBrk="1" latinLnBrk="0" hangingPunct="1">
      <a:defRPr sz="1600" kern="1200">
        <a:solidFill>
          <a:schemeClr val="tx1"/>
        </a:solidFill>
        <a:latin typeface="+mn-lt"/>
        <a:ea typeface="+mn-ea"/>
        <a:cs typeface="+mn-cs"/>
      </a:defRPr>
    </a:lvl4pPr>
    <a:lvl5pPr marL="2424989" algn="l" defTabSz="1212494" rtl="0" eaLnBrk="1" latinLnBrk="0" hangingPunct="1">
      <a:defRPr sz="1600" kern="1200">
        <a:solidFill>
          <a:schemeClr val="tx1"/>
        </a:solidFill>
        <a:latin typeface="+mn-lt"/>
        <a:ea typeface="+mn-ea"/>
        <a:cs typeface="+mn-cs"/>
      </a:defRPr>
    </a:lvl5pPr>
    <a:lvl6pPr marL="3031236" algn="l" defTabSz="1212494" rtl="0" eaLnBrk="1" latinLnBrk="0" hangingPunct="1">
      <a:defRPr sz="1600" kern="1200">
        <a:solidFill>
          <a:schemeClr val="tx1"/>
        </a:solidFill>
        <a:latin typeface="+mn-lt"/>
        <a:ea typeface="+mn-ea"/>
        <a:cs typeface="+mn-cs"/>
      </a:defRPr>
    </a:lvl6pPr>
    <a:lvl7pPr marL="3637483" algn="l" defTabSz="1212494" rtl="0" eaLnBrk="1" latinLnBrk="0" hangingPunct="1">
      <a:defRPr sz="1600" kern="1200">
        <a:solidFill>
          <a:schemeClr val="tx1"/>
        </a:solidFill>
        <a:latin typeface="+mn-lt"/>
        <a:ea typeface="+mn-ea"/>
        <a:cs typeface="+mn-cs"/>
      </a:defRPr>
    </a:lvl7pPr>
    <a:lvl8pPr marL="4243730" algn="l" defTabSz="1212494" rtl="0" eaLnBrk="1" latinLnBrk="0" hangingPunct="1">
      <a:defRPr sz="1600" kern="1200">
        <a:solidFill>
          <a:schemeClr val="tx1"/>
        </a:solidFill>
        <a:latin typeface="+mn-lt"/>
        <a:ea typeface="+mn-ea"/>
        <a:cs typeface="+mn-cs"/>
      </a:defRPr>
    </a:lvl8pPr>
    <a:lvl9pPr marL="4849978" algn="l" defTabSz="121249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a:t>
            </a:fld>
            <a:endParaRPr lang="en-US"/>
          </a:p>
        </p:txBody>
      </p:sp>
    </p:spTree>
    <p:extLst>
      <p:ext uri="{BB962C8B-B14F-4D97-AF65-F5344CB8AC3E}">
        <p14:creationId xmlns:p14="http://schemas.microsoft.com/office/powerpoint/2010/main" val="316426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in terms of *what* industry is looking for …  what are the needs of the new digital workforce? For example, what is the nature of the programmers required? Y-Combinator,</a:t>
            </a:r>
            <a:r>
              <a:rPr lang="en-US" baseline="0" dirty="0"/>
              <a:t> in a survey of “what startups need,” noticed that programmers with a strong product focus were far and away the most desired. Customer-focused, user experience focused, etc. Not technical programmers focused on algorithms – product programmers focused on usability, user experience, et almost twice as much in demand.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11</a:t>
            </a:fld>
            <a:endParaRPr lang="en-US"/>
          </a:p>
        </p:txBody>
      </p:sp>
    </p:spTree>
    <p:extLst>
      <p:ext uri="{BB962C8B-B14F-4D97-AF65-F5344CB8AC3E}">
        <p14:creationId xmlns:p14="http://schemas.microsoft.com/office/powerpoint/2010/main" val="2179667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we get these product-oriented</a:t>
            </a:r>
            <a:r>
              <a:rPr lang="en-US" baseline="0" dirty="0"/>
              <a:t> programmers?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the University of MN.</a:t>
            </a:r>
            <a:r>
              <a:rPr lang="en-US" sz="1200" baseline="0" dirty="0"/>
              <a:t> My wife and I have 5 degrees from here (she’s the smart one with the Ph.D. in geology). Notice the Carlson school, where we might find Product Marketing, about as far away as we can get from the CS department, with this big river thing in the middle. </a:t>
            </a:r>
            <a:r>
              <a:rPr lang="en-US" sz="1200" dirty="0"/>
              <a:t>Consider Conway’s Law: organizations which design systems ... [tend to produce] copies of their communication structures... The U of MN</a:t>
            </a:r>
            <a:r>
              <a:rPr lang="en-US" sz="1200" baseline="0" dirty="0"/>
              <a:t> is, in a sense, designing our workforce. What could possibly go wrong?</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We’ll return to this</a:t>
            </a:r>
            <a:r>
              <a:rPr lang="en-US" sz="1200" baseline="0" dirty="0"/>
              <a:t> question of how disciplinary boundaries are set</a:t>
            </a:r>
            <a:endParaRPr lang="en-US" sz="1200" dirty="0"/>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12</a:t>
            </a:fld>
            <a:endParaRPr lang="en-US"/>
          </a:p>
        </p:txBody>
      </p:sp>
    </p:spTree>
    <p:extLst>
      <p:ext uri="{BB962C8B-B14F-4D97-AF65-F5344CB8AC3E}">
        <p14:creationId xmlns:p14="http://schemas.microsoft.com/office/powerpoint/2010/main" val="394112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Pivot:</a:t>
            </a:r>
            <a:r>
              <a:rPr lang="en-US" baseline="0" dirty="0"/>
              <a:t> what about specific practices? Another theme we certainly hear anecdotally is that “the students are coming out of school and they don’t even know version control.”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majority of educators (57%) say their curriculum does not provide practical experience in version control</a:t>
            </a:r>
            <a:endParaRPr lang="en-US" dirty="0"/>
          </a:p>
          <a:p>
            <a:r>
              <a:rPr lang="en-US" dirty="0"/>
              <a:t>State of DevOps says it is one of the factors MOST correlated with digital delivery performance. And it’s not a trivial topic. There</a:t>
            </a:r>
            <a:r>
              <a:rPr lang="en-US" baseline="0" dirty="0"/>
              <a:t> is both practical and principle to dig into from an academic perspective; the concept of VC as representing organizational “state” is compelling. </a:t>
            </a:r>
            <a:endParaRPr lang="en-US" dirty="0"/>
          </a:p>
          <a:p>
            <a:endParaRPr lang="en-US" dirty="0"/>
          </a:p>
          <a:p>
            <a:r>
              <a:rPr lang="en-US" dirty="0"/>
              <a:t>Ultimately I would compare to </a:t>
            </a:r>
            <a:r>
              <a:rPr lang="en-US" baseline="0" dirty="0"/>
              <a:t>hygienic practices in healthcare. Interns and residents are expected to know how to sanitize, and WHY they do so. Practical expectation throughout the healthcare community, and yet grounded in important theory (germ theory of disease). Same thing w/ VC – as Andrew Clay Shafer suggests, it’s the foundational practice that supports the rest of Agile.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13</a:t>
            </a:fld>
            <a:endParaRPr lang="en-US"/>
          </a:p>
        </p:txBody>
      </p:sp>
    </p:spTree>
    <p:extLst>
      <p:ext uri="{BB962C8B-B14F-4D97-AF65-F5344CB8AC3E}">
        <p14:creationId xmlns:p14="http://schemas.microsoft.com/office/powerpoint/2010/main" val="1847086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why</a:t>
            </a:r>
            <a:r>
              <a:rPr lang="en-US" baseline="0" dirty="0"/>
              <a:t> do we have the educational structures that we do? Because specific decisions were made and are being made by specific people at specific places and times, under the auspices of well known industry organizations that we all support at least through tax exemption. They have a social mandate. These are the major players: the IEEE, which handles the engineering side, the AIS, which handles the business school side, and the ACM which plays an overall umbrella &amp; coordination role and is deliberately shown larger here. This nexus is largely responsible for</a:t>
            </a:r>
            <a:r>
              <a:rPr lang="en-US" dirty="0"/>
              <a:t> how the computing-related disciplines are structured in the US at least. Other countries have different players: British</a:t>
            </a:r>
            <a:r>
              <a:rPr lang="en-US" baseline="0" dirty="0"/>
              <a:t> Computer Society</a:t>
            </a:r>
            <a:r>
              <a:rPr lang="en-US" dirty="0"/>
              <a:t> in the UK for example.</a:t>
            </a:r>
          </a:p>
        </p:txBody>
      </p:sp>
      <p:sp>
        <p:nvSpPr>
          <p:cNvPr id="4" name="Slide Number Placeholder 3"/>
          <p:cNvSpPr>
            <a:spLocks noGrp="1"/>
          </p:cNvSpPr>
          <p:nvPr>
            <p:ph type="sldNum" sz="quarter" idx="10"/>
          </p:nvPr>
        </p:nvSpPr>
        <p:spPr/>
        <p:txBody>
          <a:bodyPr/>
          <a:lstStyle/>
          <a:p>
            <a:fld id="{18AC934C-276F-4B61-98B0-B91BFBDB85AF}" type="slidenum">
              <a:rPr lang="en-US" smtClean="0"/>
              <a:pPr/>
              <a:t>14</a:t>
            </a:fld>
            <a:endParaRPr lang="en-US"/>
          </a:p>
        </p:txBody>
      </p:sp>
    </p:spTree>
    <p:extLst>
      <p:ext uri="{BB962C8B-B14F-4D97-AF65-F5344CB8AC3E}">
        <p14:creationId xmlns:p14="http://schemas.microsoft.com/office/powerpoint/2010/main" val="2052978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Why do we have the programs we do in the US?  Because a group of academics,</a:t>
            </a:r>
            <a:r>
              <a:rPr lang="en-US" sz="1100" baseline="0" dirty="0"/>
              <a:t> sponsored by</a:t>
            </a:r>
            <a:r>
              <a:rPr lang="en-US" sz="1100" dirty="0"/>
              <a:t> ACM, IEEE and AIS got together in 2005 and decided that the degrees would be</a:t>
            </a:r>
            <a:r>
              <a:rPr lang="en-US" sz="1100" baseline="0" dirty="0"/>
              <a:t> CE, CS, SE, IS, IT. As much as it might be denied, there’s a rough status ordering there, with CE at the top and IT at the bottom. </a:t>
            </a:r>
            <a:r>
              <a:rPr lang="en-US" sz="1100" dirty="0"/>
              <a:t>There is some variation (MIS, CIS, </a:t>
            </a:r>
            <a:r>
              <a:rPr lang="en-US" sz="1100" dirty="0" err="1"/>
              <a:t>etc</a:t>
            </a:r>
            <a:r>
              <a:rPr lang="en-US" sz="1100" dirty="0"/>
              <a:t>) but in general these have held. B-schools get MIS, C-schools get CE/CS/SE,</a:t>
            </a:r>
            <a:r>
              <a:rPr lang="en-US" sz="1100" baseline="0" dirty="0"/>
              <a:t> IT varies. </a:t>
            </a:r>
            <a:r>
              <a:rPr lang="en-US" sz="1100" dirty="0"/>
              <a:t>And, once scoped,</a:t>
            </a:r>
            <a:r>
              <a:rPr lang="en-US" sz="1100" baseline="0" dirty="0"/>
              <a:t> further working groups were established to define each discipline in detail, and those reports you see on the right here have been produced on a rolling basis for years. And if you dig into those reports you see very interesting assumptions, including for example very clear statements that CS majors need to know next to nothing about business matters including product management – even requirements management is . It’s all at that URL…</a:t>
            </a:r>
            <a:endParaRPr lang="en-US" sz="1100"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15</a:t>
            </a:fld>
            <a:endParaRPr lang="en-US"/>
          </a:p>
        </p:txBody>
      </p:sp>
    </p:spTree>
    <p:extLst>
      <p:ext uri="{BB962C8B-B14F-4D97-AF65-F5344CB8AC3E}">
        <p14:creationId xmlns:p14="http://schemas.microsoft.com/office/powerpoint/2010/main" val="21716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baseline="0" dirty="0"/>
              <a:t>Some interesting scoping…  </a:t>
            </a:r>
          </a:p>
          <a:p>
            <a:endParaRPr lang="en-US" sz="1100" baseline="0" dirty="0"/>
          </a:p>
          <a:p>
            <a:r>
              <a:rPr lang="en-US" sz="1100" baseline="0" dirty="0"/>
              <a:t>Lot of detail here, you can come back to this. It’s from the 2005 report that set the boundaries. Basically, you can read this as saying: MIS majors do business requirements, business models, business performance (including product </a:t>
            </a:r>
            <a:r>
              <a:rPr lang="en-US" sz="1100" baseline="0" dirty="0" err="1"/>
              <a:t>mgmt</a:t>
            </a:r>
            <a:r>
              <a:rPr lang="en-US" sz="1100" baseline="0" dirty="0"/>
              <a:t>, presumably) – and CSCI majors analyze tech requirements, and do techie stuff. See all the things that are “zeroed out” for them?</a:t>
            </a:r>
          </a:p>
          <a:p>
            <a:endParaRPr lang="en-US" sz="1100" baseline="0" dirty="0"/>
          </a:p>
          <a:p>
            <a:r>
              <a:rPr lang="en-US" sz="1100" baseline="0" dirty="0"/>
              <a:t>There’s a further wrinkle. I spoke recently with a senior CSCI professor at the U of MN, who observed that CS departments historically (especially at top tier schools) are incented to produce researchers. And yet, the CSCI degree is *also* increasingly viewed as the gold standard by hiring managers in industry. There’s at least anecdotal evidence that IS degrees simply aren’t well regarded by digital hiring </a:t>
            </a:r>
            <a:r>
              <a:rPr lang="en-US" sz="1100" baseline="0" dirty="0" err="1"/>
              <a:t>mgrs</a:t>
            </a:r>
            <a:r>
              <a:rPr lang="en-US" sz="1100" baseline="0" dirty="0"/>
              <a:t>, let alone IT degrees. I don’t have data but does anyone think the traditional MIS degree is rocking and rolling the digital industry? The disconnect is causing concern; industry wants higher volumes of computing grads (up to 50%-100% increases), with a different profile. So let’s look at what that profile might be. </a:t>
            </a:r>
            <a:endParaRPr lang="en-US" sz="1100"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16</a:t>
            </a:fld>
            <a:endParaRPr lang="en-US"/>
          </a:p>
        </p:txBody>
      </p:sp>
    </p:spTree>
    <p:extLst>
      <p:ext uri="{BB962C8B-B14F-4D97-AF65-F5344CB8AC3E}">
        <p14:creationId xmlns:p14="http://schemas.microsoft.com/office/powerpoint/2010/main" val="1528756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Core stuff on the left – we</a:t>
            </a:r>
            <a:r>
              <a:rPr lang="en-US" baseline="0" dirty="0"/>
              <a:t> need it. Not talking about it today. </a:t>
            </a:r>
          </a:p>
          <a:p>
            <a:endParaRPr lang="en-US" baseline="0" dirty="0"/>
          </a:p>
          <a:p>
            <a:r>
              <a:rPr lang="en-US" baseline="0" dirty="0"/>
              <a:t>Stuff on the right is where we have the gaps. For example, a SW </a:t>
            </a:r>
            <a:r>
              <a:rPr lang="en-US" baseline="0" dirty="0" err="1"/>
              <a:t>Eng</a:t>
            </a:r>
            <a:r>
              <a:rPr lang="en-US" baseline="0" dirty="0"/>
              <a:t> or even CSCI program might offer 3 credits of Project Management when companies are shutting down PMOs in favor of going to continuous flow approaches?? Big “batches” of up front requirements and architecture design, baked into the curriculum in 3-credit chunks? What about product management? That’s the big gap. Operations? It’s been shunted off, at best, to the IT degree, and yet here you have SRE calling for CS majors in Ops… those CS grads are landing in orgs with heavy operational aspects, high-flow digital pipelines, and under current curricula they are simply going to be unprepared…</a:t>
            </a:r>
          </a:p>
          <a:p>
            <a:endParaRPr lang="en-US" baseline="0" dirty="0"/>
          </a:p>
          <a:p>
            <a:r>
              <a:rPr lang="en-US" baseline="0" dirty="0"/>
              <a:t>In Europe there’s an Informatics tradition… here at UC Irvine, Indiana, Northwestern… not sure, but perhaps it’s the way to go -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17</a:t>
            </a:fld>
            <a:endParaRPr lang="en-US"/>
          </a:p>
        </p:txBody>
      </p:sp>
    </p:spTree>
    <p:extLst>
      <p:ext uri="{BB962C8B-B14F-4D97-AF65-F5344CB8AC3E}">
        <p14:creationId xmlns:p14="http://schemas.microsoft.com/office/powerpoint/2010/main" val="539154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a:t>
            </a:r>
            <a:r>
              <a:rPr lang="en-US" baseline="0" dirty="0"/>
              <a:t> turning to the report:  this is how we structured it. First, we provide an overview of the Agile/DevOps/Digital context, and give people lots of references to think about. The historic failure of CMM and the emergence of empirical process control, for example, along with the origins of Agile, “10 deploys a day,” </a:t>
            </a:r>
            <a:r>
              <a:rPr lang="en-US" baseline="0" dirty="0"/>
              <a:t>Cloud, SRE, </a:t>
            </a:r>
            <a:r>
              <a:rPr lang="en-US" baseline="0" dirty="0"/>
              <a:t>product mgmt., culture, and more. Then we define five competency areas, that I think could be considered by ANY computing-related degree program. (We’ll talk about their definitions next). Finally, we make some specific recommendations for adapting and creating new courses, and conclude with some thoughts on digital labs and simulations.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18</a:t>
            </a:fld>
            <a:endParaRPr lang="en-US"/>
          </a:p>
        </p:txBody>
      </p:sp>
    </p:spTree>
    <p:extLst>
      <p:ext uri="{BB962C8B-B14F-4D97-AF65-F5344CB8AC3E}">
        <p14:creationId xmlns:p14="http://schemas.microsoft.com/office/powerpoint/2010/main" val="203108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This is the first what we call “Competency Area.” It breaks down into competency categories and competencies, with many suggested learning objectives for course designers to consider as a reference. </a:t>
            </a:r>
            <a:r>
              <a:rPr lang="en-US" dirty="0"/>
              <a:t>Virtualization,</a:t>
            </a:r>
            <a:r>
              <a:rPr lang="en-US" baseline="0" dirty="0"/>
              <a:t> Cloud, infrastructure as code, and site reliability engineering; operational practices, and so on. </a:t>
            </a:r>
            <a:r>
              <a:rPr lang="en-US" baseline="0" dirty="0"/>
              <a:t> Learning objectives for this one include references to John </a:t>
            </a:r>
            <a:r>
              <a:rPr lang="en-US" baseline="0" dirty="0" err="1"/>
              <a:t>Allspaw</a:t>
            </a:r>
            <a:r>
              <a:rPr lang="en-US" baseline="0" dirty="0"/>
              <a:t>, Tom </a:t>
            </a:r>
            <a:r>
              <a:rPr lang="en-US" baseline="0" dirty="0" err="1"/>
              <a:t>Limoncelli</a:t>
            </a:r>
            <a:r>
              <a:rPr lang="en-US" baseline="0" dirty="0"/>
              <a:t>, the recent Google SRE book edited by Betsy Beyer, and more.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19</a:t>
            </a:fld>
            <a:endParaRPr lang="en-US"/>
          </a:p>
        </p:txBody>
      </p:sp>
    </p:spTree>
    <p:extLst>
      <p:ext uri="{BB962C8B-B14F-4D97-AF65-F5344CB8AC3E}">
        <p14:creationId xmlns:p14="http://schemas.microsoft.com/office/powerpoint/2010/main" val="1278011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a:t>
            </a:r>
            <a:r>
              <a:rPr lang="en-US" baseline="0" dirty="0"/>
              <a:t> full pipeline as a socio-technical system. Not DevOps; that includes culture and product management. This is more narrowly about the full pipeline and does scope in the Agile foundations in software development. LOs here of course relate to the core Agile and Scrum literature, by people like Martin Fowler, Alistair Cockburn, Mike Cohn and Ken Rubin, as well as continuous integration by Paul Duvall and continuous delivery by Jez Humble and of course the State of DevOps research by </a:t>
            </a:r>
            <a:r>
              <a:rPr lang="en-US" baseline="0" dirty="0" err="1"/>
              <a:t>Forsgren</a:t>
            </a:r>
            <a:r>
              <a:rPr lang="en-US" baseline="0" dirty="0"/>
              <a:t> et al</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20</a:t>
            </a:fld>
            <a:endParaRPr lang="en-US"/>
          </a:p>
        </p:txBody>
      </p:sp>
    </p:spTree>
    <p:extLst>
      <p:ext uri="{BB962C8B-B14F-4D97-AF65-F5344CB8AC3E}">
        <p14:creationId xmlns:p14="http://schemas.microsoft.com/office/powerpoint/2010/main" val="115762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Charlie Betz, very</a:t>
            </a:r>
            <a:r>
              <a:rPr lang="en-US" baseline="0" dirty="0"/>
              <a:t> pleased to be here. If you want to find out more about me, I’m easy enough to find, so let’s get into the presentation.  </a:t>
            </a:r>
          </a:p>
          <a:p>
            <a:endParaRPr lang="en-US" dirty="0"/>
          </a:p>
          <a:p>
            <a:pPr marL="0" marR="0" lvl="0" indent="0" algn="l" defTabSz="1212494" rtl="0" eaLnBrk="1" fontAlgn="auto" latinLnBrk="0" hangingPunct="1">
              <a:lnSpc>
                <a:spcPct val="100000"/>
              </a:lnSpc>
              <a:spcBef>
                <a:spcPts val="0"/>
              </a:spcBef>
              <a:spcAft>
                <a:spcPts val="0"/>
              </a:spcAft>
              <a:buClrTx/>
              <a:buSzTx/>
              <a:buFontTx/>
              <a:buNone/>
              <a:tabLst/>
              <a:defRPr/>
            </a:pPr>
            <a:r>
              <a:rPr lang="en-US"/>
              <a:t>Not </a:t>
            </a:r>
            <a:r>
              <a:rPr lang="en-US" dirty="0"/>
              <a:t>a full time academic (teach *one* course as an adjunct) -Writing an MIS/IT survey textbook, with</a:t>
            </a:r>
            <a:r>
              <a:rPr lang="en-US" baseline="0" dirty="0"/>
              <a:t> Agile and DevOps as foundation - </a:t>
            </a:r>
            <a:endParaRPr lang="en-US" dirty="0"/>
          </a:p>
          <a:p>
            <a:endParaRPr lang="en-US" dirty="0"/>
          </a:p>
        </p:txBody>
      </p:sp>
      <p:sp>
        <p:nvSpPr>
          <p:cNvPr id="4" name="Slide Number Placeholder 3"/>
          <p:cNvSpPr>
            <a:spLocks noGrp="1"/>
          </p:cNvSpPr>
          <p:nvPr>
            <p:ph type="sldNum" sz="quarter" idx="10"/>
          </p:nvPr>
        </p:nvSpPr>
        <p:spPr/>
        <p:txBody>
          <a:bodyPr/>
          <a:lstStyle/>
          <a:p>
            <a:fld id="{CB059F65-2F99-417C-A91B-9B31559683AF}" type="slidenum">
              <a:rPr lang="en-US" smtClean="0"/>
              <a:pPr/>
              <a:t>2</a:t>
            </a:fld>
            <a:endParaRPr lang="en-US"/>
          </a:p>
        </p:txBody>
      </p:sp>
    </p:spTree>
    <p:extLst>
      <p:ext uri="{BB962C8B-B14F-4D97-AF65-F5344CB8AC3E}">
        <p14:creationId xmlns:p14="http://schemas.microsoft.com/office/powerpoint/2010/main" val="259410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85,000 Scrum Product Owners</a:t>
            </a:r>
            <a:r>
              <a:rPr lang="en-US" baseline="0" dirty="0"/>
              <a:t> – where do they come from? What should new ones learn in school? If I want to go into this as a field, what do I do? What do I need? It’s a huge gap. For faculty tangling with this tough new area, we suggest Marty </a:t>
            </a:r>
            <a:r>
              <a:rPr lang="en-US" baseline="0" dirty="0" err="1"/>
              <a:t>Cagan</a:t>
            </a:r>
            <a:r>
              <a:rPr lang="en-US" baseline="0" dirty="0"/>
              <a:t>, Steve Blank, Jeff Patton, Jeff Gothelf, and design thinking folks. We also note that existing UI/UE design courses might be a good base on which to build.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21</a:t>
            </a:fld>
            <a:endParaRPr lang="en-US"/>
          </a:p>
        </p:txBody>
      </p:sp>
    </p:spTree>
    <p:extLst>
      <p:ext uri="{BB962C8B-B14F-4D97-AF65-F5344CB8AC3E}">
        <p14:creationId xmlns:p14="http://schemas.microsoft.com/office/powerpoint/2010/main" val="196127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a:t>
            </a:r>
            <a:r>
              <a:rPr lang="en-US" baseline="0" dirty="0"/>
              <a:t> need a better language for discussing and analyzing. Things are too religious. “DevOps vs ITIL!” </a:t>
            </a:r>
            <a:r>
              <a:rPr lang="en-US" baseline="0" dirty="0" err="1"/>
              <a:t>NOEstimates</a:t>
            </a:r>
            <a:r>
              <a:rPr lang="en-US" baseline="0" dirty="0"/>
              <a:t>! </a:t>
            </a:r>
            <a:r>
              <a:rPr lang="en-US" baseline="0" dirty="0" err="1"/>
              <a:t>NoProjects</a:t>
            </a:r>
            <a:r>
              <a:rPr lang="en-US" baseline="0" dirty="0"/>
              <a:t>! “SAFE vs LESS!” Scrum vs Kanban! We need a more clinical terminology (got a blog in me about this) With h/t to </a:t>
            </a:r>
            <a:r>
              <a:rPr lang="en-US" baseline="0" dirty="0" err="1"/>
              <a:t>Reinertsen</a:t>
            </a:r>
            <a:r>
              <a:rPr lang="en-US" baseline="0" dirty="0"/>
              <a:t>: cadence, synchronization, batch size, queuing, specialization, skill vs. product alignment. We bring in </a:t>
            </a:r>
            <a:r>
              <a:rPr lang="en-US" baseline="0" dirty="0" err="1"/>
              <a:t>Reinertsen</a:t>
            </a:r>
            <a:r>
              <a:rPr lang="en-US" baseline="0" dirty="0"/>
              <a:t> big time here, as well as the more advanced Scrum thinking by folks like Craig </a:t>
            </a:r>
            <a:r>
              <a:rPr lang="en-US" baseline="0" dirty="0" err="1"/>
              <a:t>Larman</a:t>
            </a:r>
            <a:r>
              <a:rPr lang="en-US" baseline="0" dirty="0"/>
              <a:t> and Mike Cohn, and folks like Scott Ambler, David Anderson and Dean </a:t>
            </a:r>
            <a:r>
              <a:rPr lang="en-US" baseline="0" dirty="0" err="1"/>
              <a:t>Leffingwell</a:t>
            </a:r>
            <a:r>
              <a:rPr lang="en-US" baseline="0" dirty="0"/>
              <a:t>. We bring in the notable influences and some of  the LOs suggest that people compare and contrast different points of view.</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22</a:t>
            </a:fld>
            <a:endParaRPr lang="en-US"/>
          </a:p>
        </p:txBody>
      </p:sp>
    </p:spTree>
    <p:extLst>
      <p:ext uri="{BB962C8B-B14F-4D97-AF65-F5344CB8AC3E}">
        <p14:creationId xmlns:p14="http://schemas.microsoft.com/office/powerpoint/2010/main" val="2764451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Students</a:t>
            </a:r>
            <a:r>
              <a:rPr lang="en-US" baseline="0" dirty="0"/>
              <a:t> need to be able to assess whether they are in a culture that supports high performance. Employers need to know if their companies have such a culture. We can quantify this..  The report calls out Google’s Project Aristotle, the State of DevOps work with the </a:t>
            </a:r>
            <a:r>
              <a:rPr lang="en-US" baseline="0" dirty="0" err="1"/>
              <a:t>Westrum</a:t>
            </a:r>
            <a:r>
              <a:rPr lang="en-US" baseline="0" dirty="0"/>
              <a:t> typology, and so forth.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23</a:t>
            </a:fld>
            <a:endParaRPr lang="en-US"/>
          </a:p>
        </p:txBody>
      </p:sp>
    </p:spTree>
    <p:extLst>
      <p:ext uri="{BB962C8B-B14F-4D97-AF65-F5344CB8AC3E}">
        <p14:creationId xmlns:p14="http://schemas.microsoft.com/office/powerpoint/2010/main" val="282101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12494" rtl="0" eaLnBrk="1" fontAlgn="auto" latinLnBrk="0" hangingPunct="1">
              <a:lnSpc>
                <a:spcPct val="100000"/>
              </a:lnSpc>
              <a:spcBef>
                <a:spcPts val="0"/>
              </a:spcBef>
              <a:spcAft>
                <a:spcPts val="0"/>
              </a:spcAft>
              <a:buClrTx/>
              <a:buSzTx/>
              <a:buFontTx/>
              <a:buNone/>
              <a:tabLst/>
              <a:defRPr/>
            </a:pPr>
            <a:r>
              <a:rPr lang="en-US" dirty="0"/>
              <a:t>Now one of the things we often hear is that tech moves too fast… People</a:t>
            </a:r>
            <a:r>
              <a:rPr lang="en-US" baseline="0" dirty="0"/>
              <a:t> especially at the research schools will say “</a:t>
            </a:r>
            <a:r>
              <a:rPr lang="en-US" dirty="0"/>
              <a:t>We are not vocational” (</a:t>
            </a:r>
            <a:r>
              <a:rPr lang="en-US" dirty="0"/>
              <a:t>This is why I’m less personally interested in the Tier 1 research institutions--</a:t>
            </a:r>
            <a:r>
              <a:rPr lang="en-US" dirty="0"/>
              <a:t>actually, many institutions ARE vocational, this report is intended for 2-year</a:t>
            </a:r>
            <a:r>
              <a:rPr lang="en-US" baseline="0" dirty="0"/>
              <a:t> tech &amp; junior colleges as well as 4-year teaching colleges</a:t>
            </a:r>
            <a:r>
              <a:rPr lang="en-US" dirty="0"/>
              <a:t>)…</a:t>
            </a:r>
          </a:p>
          <a:p>
            <a:pPr marL="0" marR="0" lvl="0" indent="0" algn="l" defTabSz="1212494" rtl="0" eaLnBrk="1" fontAlgn="auto" latinLnBrk="0" hangingPunct="1">
              <a:lnSpc>
                <a:spcPct val="100000"/>
              </a:lnSpc>
              <a:spcBef>
                <a:spcPts val="0"/>
              </a:spcBef>
              <a:spcAft>
                <a:spcPts val="0"/>
              </a:spcAft>
              <a:buClrTx/>
              <a:buSzTx/>
              <a:buFontTx/>
              <a:buNone/>
              <a:tabLst/>
              <a:defRPr/>
            </a:pPr>
            <a:r>
              <a:rPr lang="en-US" baseline="0" dirty="0"/>
              <a:t>  </a:t>
            </a:r>
            <a:r>
              <a:rPr lang="en-US" dirty="0"/>
              <a:t>This</a:t>
            </a:r>
            <a:r>
              <a:rPr lang="en-US" baseline="0" dirty="0"/>
              <a:t> is </a:t>
            </a:r>
            <a:r>
              <a:rPr lang="en-US" b="1" baseline="0" dirty="0"/>
              <a:t>not</a:t>
            </a:r>
            <a:r>
              <a:rPr lang="en-US" baseline="0" dirty="0"/>
              <a:t> about “let’s teach the latest version of Jenkins.” What we are saying in this report is that there are fundamental, generational, tectonic changes in how we understand and deliver digital value. </a:t>
            </a:r>
            <a:r>
              <a:rPr lang="en-US" baseline="0" dirty="0"/>
              <a:t>This is not mere “vocationalism” any more than expecting a medical resident to have a certain level of practical skill…</a:t>
            </a: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And to the research faculty in a strict publish/perish model – it’s true you play a different role, not as workforce-oriented</a:t>
            </a:r>
          </a:p>
          <a:p>
            <a:r>
              <a:rPr lang="en-US" dirty="0"/>
              <a:t>You think there are not meaningful, meaty questions emerging here? Site reliability and full lifecycle digital engineering practices? Intersection of industrial engineering &amp; operations research with digital? Human factors?</a:t>
            </a:r>
            <a:r>
              <a:rPr lang="en-US" baseline="0" dirty="0"/>
              <a:t> </a:t>
            </a:r>
            <a:r>
              <a:rPr lang="en-US" dirty="0"/>
              <a:t>Intersection of digital and culture?  We could create hundreds of </a:t>
            </a:r>
            <a:r>
              <a:rPr lang="en-US" dirty="0" err="1"/>
              <a:t>Ph.Ds</a:t>
            </a:r>
            <a:r>
              <a:rPr lang="en-US" dirty="0"/>
              <a:t> with the topics discussed at this conference. There’s serious stuff going on here.</a:t>
            </a:r>
          </a:p>
        </p:txBody>
      </p:sp>
      <p:sp>
        <p:nvSpPr>
          <p:cNvPr id="4" name="Slide Number Placeholder 3"/>
          <p:cNvSpPr>
            <a:spLocks noGrp="1"/>
          </p:cNvSpPr>
          <p:nvPr>
            <p:ph type="sldNum" sz="quarter" idx="10"/>
          </p:nvPr>
        </p:nvSpPr>
        <p:spPr/>
        <p:txBody>
          <a:bodyPr/>
          <a:lstStyle/>
          <a:p>
            <a:fld id="{18AC934C-276F-4B61-98B0-B91BFBDB85AF}" type="slidenum">
              <a:rPr lang="en-US" smtClean="0"/>
              <a:pPr/>
              <a:t>24</a:t>
            </a:fld>
            <a:endParaRPr lang="en-US"/>
          </a:p>
        </p:txBody>
      </p:sp>
    </p:spTree>
    <p:extLst>
      <p:ext uri="{BB962C8B-B14F-4D97-AF65-F5344CB8AC3E}">
        <p14:creationId xmlns:p14="http://schemas.microsoft.com/office/powerpoint/2010/main" val="3895591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a:t>
            </a:r>
            <a:r>
              <a:rPr lang="en-US" baseline="0" dirty="0"/>
              <a:t> much for the LOs. Don’t have time to go into the whole report here. </a:t>
            </a:r>
          </a:p>
          <a:p>
            <a:endParaRPr lang="en-US" baseline="0" dirty="0"/>
          </a:p>
          <a:p>
            <a:r>
              <a:rPr lang="en-US" baseline="0" dirty="0"/>
              <a:t>As we look at pedagogy and course updates, a few things. It’s not easy to create net new courses, but the report suggests various ways in which existing courses might be renewed, e.g. by bringing continuous integration &amp; delivery into SQA courses. But product management and operations may well call for new courses, hopefully with a heavy lab component so people can get practical. The report also goes into virtual labs and simulations -- v</a:t>
            </a:r>
            <a:r>
              <a:rPr lang="en-US" dirty="0"/>
              <a:t>irtualization and cloud</a:t>
            </a:r>
            <a:r>
              <a:rPr lang="en-US" baseline="0" dirty="0"/>
              <a:t> are the instructor’s friend! You can provide realistic industrial experiences for a fraction of the cost 10 years ago. This is an area I’m interested in having further discussions in, with vendors and other academics wanting to partner. Let’s get a Chaos Engineering lab out there on </a:t>
            </a:r>
            <a:r>
              <a:rPr lang="en-US" baseline="0" dirty="0" err="1"/>
              <a:t>Github</a:t>
            </a:r>
            <a:r>
              <a:rPr lang="en-US" baseline="0" dirty="0"/>
              <a:t> in a form that front-line, busy  faculty can use!</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25</a:t>
            </a:fld>
            <a:endParaRPr lang="en-US"/>
          </a:p>
        </p:txBody>
      </p:sp>
    </p:spTree>
    <p:extLst>
      <p:ext uri="{BB962C8B-B14F-4D97-AF65-F5344CB8AC3E}">
        <p14:creationId xmlns:p14="http://schemas.microsoft.com/office/powerpoint/2010/main" val="2309821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Pivoting… Education</a:t>
            </a:r>
            <a:r>
              <a:rPr lang="en-US" baseline="0" dirty="0"/>
              <a:t> requires you to have a clear theory of sequence, what order you introduce topics in and their dependencies. This is called a “learning progression.” </a:t>
            </a:r>
            <a:r>
              <a:rPr lang="en-US" dirty="0"/>
              <a:t>We use</a:t>
            </a:r>
            <a:r>
              <a:rPr lang="en-US" baseline="0" dirty="0"/>
              <a:t> a couple different learning progressions for teaching digital: the Stack and the Lifecycle. In the stack (CS &amp; IS approach), we learn abstractions, either bottom-up (CS) or top down (IS). In the lifecycle (SE), we learn the pipeline, but right now it’s heavily waterfall: requirements courses, architecture courses, implementation courses, testing/QA courses, all separate </a:t>
            </a:r>
            <a:endParaRPr lang="en-US" dirty="0"/>
          </a:p>
        </p:txBody>
      </p:sp>
      <p:sp>
        <p:nvSpPr>
          <p:cNvPr id="4" name="Slide Number Placeholder 3"/>
          <p:cNvSpPr>
            <a:spLocks noGrp="1"/>
          </p:cNvSpPr>
          <p:nvPr>
            <p:ph type="sldNum" sz="quarter" idx="10"/>
          </p:nvPr>
        </p:nvSpPr>
        <p:spPr/>
        <p:txBody>
          <a:bodyPr/>
          <a:lstStyle/>
          <a:p>
            <a:fld id="{6F2447C3-1B63-4B4D-8728-351E9C2CE3D5}" type="slidenum">
              <a:rPr lang="en-US" smtClean="0"/>
              <a:pPr/>
              <a:t>26</a:t>
            </a:fld>
            <a:endParaRPr lang="en-US"/>
          </a:p>
        </p:txBody>
      </p:sp>
    </p:spTree>
    <p:extLst>
      <p:ext uri="{BB962C8B-B14F-4D97-AF65-F5344CB8AC3E}">
        <p14:creationId xmlns:p14="http://schemas.microsoft.com/office/powerpoint/2010/main" val="3431032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685800" y="1143000"/>
            <a:ext cx="5486400" cy="3086100"/>
          </a:xfrm>
        </p:spPr>
      </p:sp>
      <p:sp>
        <p:nvSpPr>
          <p:cNvPr id="3" name="2 Marcador de notas"/>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“emergence model” from my current book. I’ve used the idea, “from startup to enterprise” as it is effective with students. Everyone can relate to Larry and Sergei in the garage. Theoretically grounded in things like Dunbar’s Number – the individual, the family, the clan, the tribe, the nation.  But it also applies as a sense-making tool for an individual in an existing enterprise, to orient you and help you understand the nature of the problems you face. Some of the problems we’re seeing in IT operating model discussions come from the state transitions that happen as we move our concern from bottom to top. In particular, the transition from team-centric to team of teams is very challenging and currently driving a lot of “religious” debate… such as “ITIL vs DevOps” or “product vs. project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s-AR" dirty="0"/>
          </a:p>
        </p:txBody>
      </p:sp>
      <p:sp>
        <p:nvSpPr>
          <p:cNvPr id="4" name="3 Marcador de número de diapositiva"/>
          <p:cNvSpPr>
            <a:spLocks noGrp="1"/>
          </p:cNvSpPr>
          <p:nvPr>
            <p:ph type="sldNum" sz="quarter" idx="10"/>
          </p:nvPr>
        </p:nvSpPr>
        <p:spPr/>
        <p:txBody>
          <a:bodyPr/>
          <a:lstStyle/>
          <a:p>
            <a:fld id="{6F2447C3-1B63-4B4D-8728-351E9C2CE3D5}" type="slidenum">
              <a:rPr lang="en-US" smtClean="0"/>
              <a:pPr/>
              <a:t>27</a:t>
            </a:fld>
            <a:endParaRPr lang="en-US"/>
          </a:p>
        </p:txBody>
      </p:sp>
    </p:spTree>
    <p:extLst>
      <p:ext uri="{BB962C8B-B14F-4D97-AF65-F5344CB8AC3E}">
        <p14:creationId xmlns:p14="http://schemas.microsoft.com/office/powerpoint/2010/main" val="1907544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an important conceptual</a:t>
            </a:r>
            <a:r>
              <a:rPr lang="en-US" baseline="0" dirty="0"/>
              <a:t> point, you may need to think about. Whichever of these dimensions you choose as the main dimension for your learning progression, you have to collapse or subordinate the other two, because time, it’s a linear thing. </a:t>
            </a:r>
            <a:r>
              <a:rPr lang="en-US" dirty="0"/>
              <a:t>If</a:t>
            </a:r>
            <a:r>
              <a:rPr lang="en-US" baseline="0" dirty="0"/>
              <a:t> we teach using emergence, scale, as the main learning progression, we need full stack, full lifecycle from day 1: a DevOps walking skeleton! I call it </a:t>
            </a:r>
            <a:r>
              <a:rPr lang="en-US" dirty="0"/>
              <a:t>Minimum Viable Pedagogy – it’s full stack &amp; full lifecycle</a:t>
            </a:r>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28</a:t>
            </a:fld>
            <a:endParaRPr lang="en-US"/>
          </a:p>
        </p:txBody>
      </p:sp>
    </p:spTree>
    <p:extLst>
      <p:ext uri="{BB962C8B-B14F-4D97-AF65-F5344CB8AC3E}">
        <p14:creationId xmlns:p14="http://schemas.microsoft.com/office/powerpoint/2010/main" val="810548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r>
              <a:rPr lang="en-US" dirty="0"/>
              <a:t>This is my St. Thomas</a:t>
            </a:r>
            <a:r>
              <a:rPr lang="en-US" baseline="0" dirty="0"/>
              <a:t> course. Essentially a broad </a:t>
            </a:r>
            <a:r>
              <a:rPr lang="en-US" dirty="0">
                <a:solidFill>
                  <a:srgbClr val="255A63"/>
                </a:solidFill>
                <a:latin typeface="Arial" pitchFamily="34" charset="0"/>
                <a:cs typeface="Arial" pitchFamily="34" charset="0"/>
              </a:rPr>
              <a:t>IT management survey course. Follows scaling model as primary learning progression, and uses a flipped</a:t>
            </a:r>
            <a:r>
              <a:rPr lang="en-US" baseline="0" dirty="0">
                <a:solidFill>
                  <a:srgbClr val="255A63"/>
                </a:solidFill>
                <a:latin typeface="Arial" pitchFamily="34" charset="0"/>
                <a:cs typeface="Arial" pitchFamily="34" charset="0"/>
              </a:rPr>
              <a:t> model, where l</a:t>
            </a:r>
            <a:r>
              <a:rPr lang="en-US" dirty="0">
                <a:solidFill>
                  <a:srgbClr val="255A63"/>
                </a:solidFill>
                <a:latin typeface="Arial" pitchFamily="34" charset="0"/>
                <a:cs typeface="Arial" pitchFamily="34" charset="0"/>
              </a:rPr>
              <a:t>ecture video viewed offline, in-class is all experiential – this is</a:t>
            </a:r>
            <a:r>
              <a:rPr lang="en-US" baseline="0" dirty="0">
                <a:solidFill>
                  <a:srgbClr val="255A63"/>
                </a:solidFill>
                <a:latin typeface="Arial" pitchFamily="34" charset="0"/>
                <a:cs typeface="Arial" pitchFamily="34" charset="0"/>
              </a:rPr>
              <a:t> currently viewed as educational best practice, getting away from what they call “sage on a stage” - </a:t>
            </a:r>
            <a:r>
              <a:rPr lang="en-US" dirty="0">
                <a:solidFill>
                  <a:srgbClr val="255A63"/>
                </a:solidFill>
                <a:latin typeface="Arial" pitchFamily="34" charset="0"/>
                <a:cs typeface="Arial" pitchFamily="34" charset="0"/>
              </a:rPr>
              <a:t>Lab approach is Full-stack, full lifecycle</a:t>
            </a:r>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29</a:t>
            </a:fld>
            <a:endParaRPr lang="en-US"/>
          </a:p>
        </p:txBody>
      </p:sp>
    </p:spTree>
    <p:extLst>
      <p:ext uri="{BB962C8B-B14F-4D97-AF65-F5344CB8AC3E}">
        <p14:creationId xmlns:p14="http://schemas.microsoft.com/office/powerpoint/2010/main" val="3391206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can do things</a:t>
            </a:r>
            <a:r>
              <a:rPr lang="en-US" baseline="0" dirty="0"/>
              <a:t> with virtualization that would have required millions of dollars in capital not too long ago. </a:t>
            </a:r>
          </a:p>
          <a:p>
            <a:r>
              <a:rPr lang="en-US" baseline="0" dirty="0"/>
              <a:t>This is just beginning to dawn on faculty… and is discussed in the report –</a:t>
            </a:r>
            <a:r>
              <a:rPr lang="en-US" dirty="0"/>
              <a:t>The Calavera project is all defined</a:t>
            </a:r>
            <a:r>
              <a:rPr lang="en-US" baseline="0" dirty="0"/>
              <a:t> “as code” on </a:t>
            </a:r>
            <a:r>
              <a:rPr lang="en-US" baseline="0" dirty="0" err="1"/>
              <a:t>Github</a:t>
            </a:r>
            <a:r>
              <a:rPr lang="en-US" baseline="0" dirty="0"/>
              <a:t> –  a master </a:t>
            </a:r>
            <a:r>
              <a:rPr lang="en-US" baseline="0" dirty="0" err="1"/>
              <a:t>Vagrantfile</a:t>
            </a:r>
            <a:r>
              <a:rPr lang="en-US" baseline="0" dirty="0"/>
              <a:t> and a series of Chef recipes stands up an 8-node cluster simulating  a minimum viable pipeline – (I call it minimum viable pedagogy) - </a:t>
            </a:r>
            <a:r>
              <a:rPr lang="en-US" dirty="0"/>
              <a:t>We need a clearinghouse to curate these - They are  Too valuable, Too labor intensive</a:t>
            </a:r>
            <a:r>
              <a:rPr lang="en-US" baseline="0" dirty="0"/>
              <a:t> </a:t>
            </a:r>
            <a:r>
              <a:rPr lang="en-US" dirty="0"/>
              <a:t>To not share</a:t>
            </a:r>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30</a:t>
            </a:fld>
            <a:endParaRPr lang="en-US"/>
          </a:p>
        </p:txBody>
      </p:sp>
    </p:spTree>
    <p:extLst>
      <p:ext uri="{BB962C8B-B14F-4D97-AF65-F5344CB8AC3E}">
        <p14:creationId xmlns:p14="http://schemas.microsoft.com/office/powerpoint/2010/main" val="318446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3</a:t>
            </a:fld>
            <a:endParaRPr lang="en-US"/>
          </a:p>
        </p:txBody>
      </p:sp>
    </p:spTree>
    <p:extLst>
      <p:ext uri="{BB962C8B-B14F-4D97-AF65-F5344CB8AC3E}">
        <p14:creationId xmlns:p14="http://schemas.microsoft.com/office/powerpoint/2010/main" val="393555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putting the guidance in some kind of online system (like a </a:t>
            </a:r>
            <a:r>
              <a:rPr lang="en-US" dirty="0" err="1"/>
              <a:t>StackOverflow</a:t>
            </a:r>
            <a:r>
              <a:rPr lang="en-US" dirty="0"/>
              <a:t>) for collaboration on specific competencies and learning objectives</a:t>
            </a:r>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31</a:t>
            </a:fld>
            <a:endParaRPr lang="en-US"/>
          </a:p>
        </p:txBody>
      </p:sp>
    </p:spTree>
    <p:extLst>
      <p:ext uri="{BB962C8B-B14F-4D97-AF65-F5344CB8AC3E}">
        <p14:creationId xmlns:p14="http://schemas.microsoft.com/office/powerpoint/2010/main" val="1397360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32</a:t>
            </a:fld>
            <a:endParaRPr lang="en-US"/>
          </a:p>
        </p:txBody>
      </p:sp>
    </p:spTree>
    <p:extLst>
      <p:ext uri="{BB962C8B-B14F-4D97-AF65-F5344CB8AC3E}">
        <p14:creationId xmlns:p14="http://schemas.microsoft.com/office/powerpoint/2010/main" val="3341471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33</a:t>
            </a:fld>
            <a:endParaRPr lang="en-US"/>
          </a:p>
        </p:txBody>
      </p:sp>
    </p:spTree>
    <p:extLst>
      <p:ext uri="{BB962C8B-B14F-4D97-AF65-F5344CB8AC3E}">
        <p14:creationId xmlns:p14="http://schemas.microsoft.com/office/powerpoint/2010/main" val="241356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Anybody</a:t>
            </a:r>
            <a:r>
              <a:rPr lang="en-US" baseline="0" dirty="0"/>
              <a:t> play Oregon Trail? This report is dedicated to the Minnesota Educational Computing Consortium, that did things like put model 33-ASR Teletypes in junior high science classrooms throughout the state. The first time I “died of dysentery” it was printed out on yellow continuous paper on a device like that in Mr. Stedman’s science classroom, which was also where I first learned to program in HP Time-shared Basic on an HP 2000.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4</a:t>
            </a:fld>
            <a:endParaRPr lang="en-US"/>
          </a:p>
        </p:txBody>
      </p:sp>
    </p:spTree>
    <p:extLst>
      <p:ext uri="{BB962C8B-B14F-4D97-AF65-F5344CB8AC3E}">
        <p14:creationId xmlns:p14="http://schemas.microsoft.com/office/powerpoint/2010/main" val="4137083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 traditional full-time public higher education is not going to fade away overnight in favor of MOOCs, distance education, coding boot camps or unschooling or what have you. Period. If lack of talent is a problem…  It’s crazy to disregard a system of such scale and scope. Roughl</a:t>
            </a:r>
            <a:r>
              <a:rPr lang="en-US" baseline="0" dirty="0"/>
              <a:t>y a trillion in capital and half a trillion a year in operations. </a:t>
            </a:r>
            <a:endParaRPr lang="en-US" dirty="0"/>
          </a:p>
          <a:p>
            <a:endParaRPr lang="en-US" dirty="0"/>
          </a:p>
          <a:p>
            <a:endParaRPr lang="en-US" dirty="0"/>
          </a:p>
          <a:p>
            <a:r>
              <a:rPr lang="en-US" sz="1200" dirty="0"/>
              <a:t>http://nces.ed.gov/programs/digest/d15/tables/dt15_301.10.asp?current=yes</a:t>
            </a:r>
          </a:p>
          <a:p>
            <a:r>
              <a:rPr lang="en-US" sz="1200" dirty="0"/>
              <a:t>http://nces.ed.gov/programs/digest/d15/tables/dt15_301.20.asp?current=yes</a:t>
            </a:r>
          </a:p>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5</a:t>
            </a:fld>
            <a:endParaRPr lang="en-US"/>
          </a:p>
        </p:txBody>
      </p:sp>
    </p:spTree>
    <p:extLst>
      <p:ext uri="{BB962C8B-B14F-4D97-AF65-F5344CB8AC3E}">
        <p14:creationId xmlns:p14="http://schemas.microsoft.com/office/powerpoint/2010/main" val="131348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People want to send their kids away for a few years to learn, it’s been a thing since the Middle Ages or before. </a:t>
            </a:r>
            <a:r>
              <a:rPr lang="en-US" dirty="0"/>
              <a:t>Of that twenty</a:t>
            </a:r>
            <a:r>
              <a:rPr lang="en-US" baseline="0" dirty="0"/>
              <a:t> million, where are they going? Universities have a long tradition of state support. </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6</a:t>
            </a:fld>
            <a:endParaRPr lang="en-US"/>
          </a:p>
        </p:txBody>
      </p:sp>
    </p:spTree>
    <p:extLst>
      <p:ext uri="{BB962C8B-B14F-4D97-AF65-F5344CB8AC3E}">
        <p14:creationId xmlns:p14="http://schemas.microsoft.com/office/powerpoint/2010/main" val="4140813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Yes, MN State is big. Advance-IT</a:t>
            </a:r>
            <a:r>
              <a:rPr lang="en-US" baseline="0" dirty="0"/>
              <a:t> is the center of excellence that sponsored the report, New Directions is the annual educator/industry conference (Nicole was kind enough to come and keynote this spring, where we kicked this effort off)</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7</a:t>
            </a:fld>
            <a:endParaRPr lang="en-US"/>
          </a:p>
        </p:txBody>
      </p:sp>
    </p:spTree>
    <p:extLst>
      <p:ext uri="{BB962C8B-B14F-4D97-AF65-F5344CB8AC3E}">
        <p14:creationId xmlns:p14="http://schemas.microsoft.com/office/powerpoint/2010/main" val="4190779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159 industry</a:t>
            </a:r>
            <a:r>
              <a:rPr lang="en-US" baseline="0" dirty="0"/>
              <a:t> and educational professionals responded, on topics such as Agile skills, DevOps, and workforce.</a:t>
            </a:r>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8</a:t>
            </a:fld>
            <a:endParaRPr lang="en-US"/>
          </a:p>
        </p:txBody>
      </p:sp>
    </p:spTree>
    <p:extLst>
      <p:ext uri="{BB962C8B-B14F-4D97-AF65-F5344CB8AC3E}">
        <p14:creationId xmlns:p14="http://schemas.microsoft.com/office/powerpoint/2010/main" val="373278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C934C-276F-4B61-98B0-B91BFBDB85AF}" type="slidenum">
              <a:rPr lang="en-US" smtClean="0"/>
              <a:pPr/>
              <a:t>9</a:t>
            </a:fld>
            <a:endParaRPr lang="en-US"/>
          </a:p>
        </p:txBody>
      </p:sp>
    </p:spTree>
    <p:extLst>
      <p:ext uri="{BB962C8B-B14F-4D97-AF65-F5344CB8AC3E}">
        <p14:creationId xmlns:p14="http://schemas.microsoft.com/office/powerpoint/2010/main" val="332443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398" y="1496744"/>
            <a:ext cx="12194381" cy="3184020"/>
          </a:xfrm>
        </p:spPr>
        <p:txBody>
          <a:bodyPr anchor="b"/>
          <a:lstStyle>
            <a:lvl1pPr algn="ctr">
              <a:defRPr sz="8000"/>
            </a:lvl1pPr>
          </a:lstStyle>
          <a:p>
            <a:r>
              <a:rPr lang="en-US"/>
              <a:t>Click to edit Master title style</a:t>
            </a:r>
          </a:p>
        </p:txBody>
      </p:sp>
      <p:sp>
        <p:nvSpPr>
          <p:cNvPr id="3" name="Subtitle 2"/>
          <p:cNvSpPr>
            <a:spLocks noGrp="1"/>
          </p:cNvSpPr>
          <p:nvPr>
            <p:ph type="subTitle" idx="1"/>
          </p:nvPr>
        </p:nvSpPr>
        <p:spPr>
          <a:xfrm>
            <a:off x="2032398" y="4803552"/>
            <a:ext cx="12194381" cy="2208066"/>
          </a:xfrm>
        </p:spPr>
        <p:txBody>
          <a:bodyPr/>
          <a:lstStyle>
            <a:lvl1pPr marL="0" indent="0" algn="ctr">
              <a:buNone/>
              <a:defRPr sz="3200"/>
            </a:lvl1pPr>
            <a:lvl2pPr marL="606242" indent="0" algn="ctr">
              <a:buNone/>
              <a:defRPr sz="2700"/>
            </a:lvl2pPr>
            <a:lvl3pPr marL="1212484" indent="0" algn="ctr">
              <a:buNone/>
              <a:defRPr sz="2400"/>
            </a:lvl3pPr>
            <a:lvl4pPr marL="1818727" indent="0" algn="ctr">
              <a:buNone/>
              <a:defRPr sz="2100"/>
            </a:lvl4pPr>
            <a:lvl5pPr marL="2424969" indent="0" algn="ctr">
              <a:buNone/>
              <a:defRPr sz="2100"/>
            </a:lvl5pPr>
            <a:lvl6pPr marL="3031211" indent="0" algn="ctr">
              <a:buNone/>
              <a:defRPr sz="2100"/>
            </a:lvl6pPr>
            <a:lvl7pPr marL="3637453" indent="0" algn="ctr">
              <a:buNone/>
              <a:defRPr sz="2100"/>
            </a:lvl7pPr>
            <a:lvl8pPr marL="4243695" indent="0" algn="ctr">
              <a:buNone/>
              <a:defRPr sz="2100"/>
            </a:lvl8pPr>
            <a:lvl9pPr marL="4849938" indent="0" algn="ctr">
              <a:buNone/>
              <a:defRPr sz="2100"/>
            </a:lvl9pPr>
          </a:lstStyle>
          <a:p>
            <a:r>
              <a:rPr lang="en-US"/>
              <a:t>Click to edit Master subtitle style</a:t>
            </a:r>
          </a:p>
        </p:txBody>
      </p:sp>
      <p:sp>
        <p:nvSpPr>
          <p:cNvPr id="4" name="Date Placeholder 3"/>
          <p:cNvSpPr>
            <a:spLocks noGrp="1"/>
          </p:cNvSpPr>
          <p:nvPr>
            <p:ph type="dt" sz="half" idx="10"/>
          </p:nvPr>
        </p:nvSpPr>
        <p:spPr/>
        <p:txBody>
          <a:bodyPr/>
          <a:lstStyle/>
          <a:p>
            <a:fld id="{2FAF6024-2E39-40B3-BF12-70414BF5409D}" type="datetimeFigureOut">
              <a:rPr lang="en-US" smtClean="0"/>
              <a:pPr/>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976414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F6024-2E39-40B3-BF12-70414BF5409D}" type="datetimeFigureOut">
              <a:rPr lang="en-US" smtClean="0"/>
              <a:pPr/>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200506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5473" y="486919"/>
            <a:ext cx="3505885" cy="77504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818" y="486919"/>
            <a:ext cx="10314414" cy="77504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F6024-2E39-40B3-BF12-70414BF5409D}" type="datetimeFigureOut">
              <a:rPr lang="en-US" smtClean="0"/>
              <a:pPr/>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121443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with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812939" y="417965"/>
            <a:ext cx="14205798" cy="766154"/>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812959" y="2113647"/>
            <a:ext cx="14207020" cy="5725026"/>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68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with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812939" y="417965"/>
            <a:ext cx="14205798" cy="766154"/>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812959" y="2113647"/>
            <a:ext cx="14207020" cy="5725026"/>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7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8548" y="347595"/>
            <a:ext cx="12836728" cy="855283"/>
          </a:xfrm>
        </p:spPr>
        <p:txBody>
          <a:bodyPr/>
          <a:lstStyle/>
          <a:p>
            <a:r>
              <a:rPr lang="en-US"/>
              <a:t>Click to edit Master title style</a:t>
            </a:r>
            <a:endParaRPr lang="en-GB" dirty="0"/>
          </a:p>
        </p:txBody>
      </p:sp>
      <p:sp>
        <p:nvSpPr>
          <p:cNvPr id="5" name="Text Placeholder 4"/>
          <p:cNvSpPr>
            <a:spLocks noGrp="1"/>
          </p:cNvSpPr>
          <p:nvPr>
            <p:ph type="body" sz="quarter" idx="11"/>
          </p:nvPr>
        </p:nvSpPr>
        <p:spPr>
          <a:xfrm>
            <a:off x="711341" y="2076813"/>
            <a:ext cx="15100603" cy="5760450"/>
          </a:xfrm>
        </p:spPr>
        <p:txBody>
          <a:bodyPr/>
          <a:lstStyle>
            <a:lvl1pPr>
              <a:buSzPct val="100000"/>
              <a:buFont typeface="Arial" pitchFamily="34" charset="0"/>
              <a:buChar char="•"/>
              <a:defRPr>
                <a:solidFill>
                  <a:srgbClr val="00667F"/>
                </a:solidFill>
              </a:defRPr>
            </a:lvl1pPr>
            <a:lvl2pPr>
              <a:buSzPct val="100000"/>
              <a:buFont typeface="Arial" pitchFamily="34" charset="0"/>
              <a:buChar char="•"/>
              <a:defRPr>
                <a:solidFill>
                  <a:srgbClr val="00667F"/>
                </a:solidFill>
              </a:defRPr>
            </a:lvl2pPr>
            <a:lvl3pPr>
              <a:buSzPct val="100000"/>
              <a:buFont typeface="Arial" pitchFamily="34" charset="0"/>
              <a:buChar char="•"/>
              <a:defRPr>
                <a:solidFill>
                  <a:srgbClr val="00667F"/>
                </a:solidFill>
              </a:defRPr>
            </a:lvl3pPr>
            <a:lvl4pPr>
              <a:defRPr>
                <a:solidFill>
                  <a:srgbClr val="00667F"/>
                </a:solidFill>
              </a:defRPr>
            </a:lvl4pPr>
            <a:lvl5pPr>
              <a:buClr>
                <a:srgbClr val="00667F"/>
              </a:buClr>
              <a:defRPr>
                <a:solidFill>
                  <a:srgbClr val="00667F"/>
                </a:solidFill>
              </a:defRPr>
            </a:lvl5pPr>
          </a:lstStyle>
          <a:p>
            <a:pPr lvl="0"/>
            <a:r>
              <a:rPr lang="en-US"/>
              <a:t>Edit Master text styles</a:t>
            </a:r>
          </a:p>
          <a:p>
            <a:pPr lvl="1"/>
            <a:r>
              <a:rPr lang="en-US"/>
              <a:t>Second level</a:t>
            </a:r>
          </a:p>
          <a:p>
            <a:pPr lvl="2"/>
            <a:r>
              <a:rPr lang="en-US"/>
              <a:t>Third level</a:t>
            </a:r>
          </a:p>
        </p:txBody>
      </p:sp>
      <p:sp>
        <p:nvSpPr>
          <p:cNvPr id="4" name="Rectangle 6"/>
          <p:cNvSpPr>
            <a:spLocks noGrp="1" noChangeArrowheads="1"/>
          </p:cNvSpPr>
          <p:nvPr>
            <p:ph type="sldNum" sz="quarter" idx="12"/>
          </p:nvPr>
        </p:nvSpPr>
        <p:spPr>
          <a:ln/>
        </p:spPr>
        <p:txBody>
          <a:bodyPr/>
          <a:lstStyle>
            <a:lvl1pPr>
              <a:defRPr/>
            </a:lvl1pPr>
          </a:lstStyle>
          <a:p>
            <a:fld id="{6AF51888-0EB9-4FB0-81E9-37B09633C6F7}" type="slidenum">
              <a:rPr lang="en-US" smtClean="0"/>
              <a:pPr/>
              <a:t>‹#›</a:t>
            </a:fld>
            <a:endParaRPr lang="en-US"/>
          </a:p>
        </p:txBody>
      </p:sp>
    </p:spTree>
    <p:extLst>
      <p:ext uri="{BB962C8B-B14F-4D97-AF65-F5344CB8AC3E}">
        <p14:creationId xmlns:p14="http://schemas.microsoft.com/office/powerpoint/2010/main" val="3416146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AF6024-2E39-40B3-BF12-70414BF5409D}" type="datetimeFigureOut">
              <a:rPr lang="en-US" smtClean="0"/>
              <a:pPr/>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42089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350" y="2280048"/>
            <a:ext cx="14023538" cy="3804310"/>
          </a:xfrm>
        </p:spPr>
        <p:txBody>
          <a:bodyPr anchor="b"/>
          <a:lstStyle>
            <a:lvl1pPr>
              <a:defRPr sz="8000"/>
            </a:lvl1pPr>
          </a:lstStyle>
          <a:p>
            <a:r>
              <a:rPr lang="en-US"/>
              <a:t>Click to edit Master title style</a:t>
            </a:r>
          </a:p>
        </p:txBody>
      </p:sp>
      <p:sp>
        <p:nvSpPr>
          <p:cNvPr id="3" name="Text Placeholder 2"/>
          <p:cNvSpPr>
            <a:spLocks noGrp="1"/>
          </p:cNvSpPr>
          <p:nvPr>
            <p:ph type="body" idx="1"/>
          </p:nvPr>
        </p:nvSpPr>
        <p:spPr>
          <a:xfrm>
            <a:off x="1109350" y="6120349"/>
            <a:ext cx="14023538" cy="2000596"/>
          </a:xfrm>
        </p:spPr>
        <p:txBody>
          <a:bodyPr/>
          <a:lstStyle>
            <a:lvl1pPr marL="0" indent="0">
              <a:buNone/>
              <a:defRPr sz="3200">
                <a:solidFill>
                  <a:schemeClr val="tx1">
                    <a:tint val="75000"/>
                  </a:schemeClr>
                </a:solidFill>
              </a:defRPr>
            </a:lvl1pPr>
            <a:lvl2pPr marL="606242" indent="0">
              <a:buNone/>
              <a:defRPr sz="2700">
                <a:solidFill>
                  <a:schemeClr val="tx1">
                    <a:tint val="75000"/>
                  </a:schemeClr>
                </a:solidFill>
              </a:defRPr>
            </a:lvl2pPr>
            <a:lvl3pPr marL="1212484" indent="0">
              <a:buNone/>
              <a:defRPr sz="2400">
                <a:solidFill>
                  <a:schemeClr val="tx1">
                    <a:tint val="75000"/>
                  </a:schemeClr>
                </a:solidFill>
              </a:defRPr>
            </a:lvl3pPr>
            <a:lvl4pPr marL="1818727" indent="0">
              <a:buNone/>
              <a:defRPr sz="2100">
                <a:solidFill>
                  <a:schemeClr val="tx1">
                    <a:tint val="75000"/>
                  </a:schemeClr>
                </a:solidFill>
              </a:defRPr>
            </a:lvl4pPr>
            <a:lvl5pPr marL="2424969" indent="0">
              <a:buNone/>
              <a:defRPr sz="2100">
                <a:solidFill>
                  <a:schemeClr val="tx1">
                    <a:tint val="75000"/>
                  </a:schemeClr>
                </a:solidFill>
              </a:defRPr>
            </a:lvl5pPr>
            <a:lvl6pPr marL="3031211" indent="0">
              <a:buNone/>
              <a:defRPr sz="2100">
                <a:solidFill>
                  <a:schemeClr val="tx1">
                    <a:tint val="75000"/>
                  </a:schemeClr>
                </a:solidFill>
              </a:defRPr>
            </a:lvl6pPr>
            <a:lvl7pPr marL="3637453" indent="0">
              <a:buNone/>
              <a:defRPr sz="2100">
                <a:solidFill>
                  <a:schemeClr val="tx1">
                    <a:tint val="75000"/>
                  </a:schemeClr>
                </a:solidFill>
              </a:defRPr>
            </a:lvl7pPr>
            <a:lvl8pPr marL="4243695" indent="0">
              <a:buNone/>
              <a:defRPr sz="2100">
                <a:solidFill>
                  <a:schemeClr val="tx1">
                    <a:tint val="75000"/>
                  </a:schemeClr>
                </a:solidFill>
              </a:defRPr>
            </a:lvl8pPr>
            <a:lvl9pPr marL="4849938" indent="0">
              <a:buNone/>
              <a:defRPr sz="2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FAF6024-2E39-40B3-BF12-70414BF5409D}" type="datetimeFigureOut">
              <a:rPr lang="en-US" smtClean="0"/>
              <a:pPr/>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369745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819" y="2434590"/>
            <a:ext cx="6910149" cy="58027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31210" y="2434590"/>
            <a:ext cx="6910149" cy="58027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AF6024-2E39-40B3-BF12-70414BF5409D}" type="datetimeFigureOut">
              <a:rPr lang="en-US" smtClean="0"/>
              <a:pPr/>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21848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936" y="486921"/>
            <a:ext cx="14023538" cy="1767724"/>
          </a:xfrm>
        </p:spPr>
        <p:txBody>
          <a:bodyPr/>
          <a:lstStyle/>
          <a:p>
            <a:r>
              <a:rPr lang="en-US"/>
              <a:t>Click to edit Master title style</a:t>
            </a:r>
          </a:p>
        </p:txBody>
      </p:sp>
      <p:sp>
        <p:nvSpPr>
          <p:cNvPr id="3" name="Text Placeholder 2"/>
          <p:cNvSpPr>
            <a:spLocks noGrp="1"/>
          </p:cNvSpPr>
          <p:nvPr>
            <p:ph type="body" idx="1"/>
          </p:nvPr>
        </p:nvSpPr>
        <p:spPr>
          <a:xfrm>
            <a:off x="1119939" y="2241940"/>
            <a:ext cx="6878393" cy="1098741"/>
          </a:xfrm>
        </p:spPr>
        <p:txBody>
          <a:bodyPr anchor="b"/>
          <a:lstStyle>
            <a:lvl1pPr marL="0" indent="0">
              <a:buNone/>
              <a:defRPr sz="3200" b="1"/>
            </a:lvl1pPr>
            <a:lvl2pPr marL="606242" indent="0">
              <a:buNone/>
              <a:defRPr sz="2700" b="1"/>
            </a:lvl2pPr>
            <a:lvl3pPr marL="1212484" indent="0">
              <a:buNone/>
              <a:defRPr sz="2400" b="1"/>
            </a:lvl3pPr>
            <a:lvl4pPr marL="1818727" indent="0">
              <a:buNone/>
              <a:defRPr sz="2100" b="1"/>
            </a:lvl4pPr>
            <a:lvl5pPr marL="2424969" indent="0">
              <a:buNone/>
              <a:defRPr sz="2100" b="1"/>
            </a:lvl5pPr>
            <a:lvl6pPr marL="3031211" indent="0">
              <a:buNone/>
              <a:defRPr sz="2100" b="1"/>
            </a:lvl6pPr>
            <a:lvl7pPr marL="3637453" indent="0">
              <a:buNone/>
              <a:defRPr sz="2100" b="1"/>
            </a:lvl7pPr>
            <a:lvl8pPr marL="4243695" indent="0">
              <a:buNone/>
              <a:defRPr sz="2100" b="1"/>
            </a:lvl8pPr>
            <a:lvl9pPr marL="4849938" indent="0">
              <a:buNone/>
              <a:defRPr sz="2100" b="1"/>
            </a:lvl9pPr>
          </a:lstStyle>
          <a:p>
            <a:pPr lvl="0"/>
            <a:r>
              <a:rPr lang="en-US"/>
              <a:t>Edit Master text styles</a:t>
            </a:r>
          </a:p>
        </p:txBody>
      </p:sp>
      <p:sp>
        <p:nvSpPr>
          <p:cNvPr id="4" name="Content Placeholder 3"/>
          <p:cNvSpPr>
            <a:spLocks noGrp="1"/>
          </p:cNvSpPr>
          <p:nvPr>
            <p:ph sz="half" idx="2"/>
          </p:nvPr>
        </p:nvSpPr>
        <p:spPr>
          <a:xfrm>
            <a:off x="1119939" y="3340680"/>
            <a:ext cx="6878393" cy="4913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31208" y="2241940"/>
            <a:ext cx="6912267" cy="1098741"/>
          </a:xfrm>
        </p:spPr>
        <p:txBody>
          <a:bodyPr anchor="b"/>
          <a:lstStyle>
            <a:lvl1pPr marL="0" indent="0">
              <a:buNone/>
              <a:defRPr sz="3200" b="1"/>
            </a:lvl1pPr>
            <a:lvl2pPr marL="606242" indent="0">
              <a:buNone/>
              <a:defRPr sz="2700" b="1"/>
            </a:lvl2pPr>
            <a:lvl3pPr marL="1212484" indent="0">
              <a:buNone/>
              <a:defRPr sz="2400" b="1"/>
            </a:lvl3pPr>
            <a:lvl4pPr marL="1818727" indent="0">
              <a:buNone/>
              <a:defRPr sz="2100" b="1"/>
            </a:lvl4pPr>
            <a:lvl5pPr marL="2424969" indent="0">
              <a:buNone/>
              <a:defRPr sz="2100" b="1"/>
            </a:lvl5pPr>
            <a:lvl6pPr marL="3031211" indent="0">
              <a:buNone/>
              <a:defRPr sz="2100" b="1"/>
            </a:lvl6pPr>
            <a:lvl7pPr marL="3637453" indent="0">
              <a:buNone/>
              <a:defRPr sz="2100" b="1"/>
            </a:lvl7pPr>
            <a:lvl8pPr marL="4243695" indent="0">
              <a:buNone/>
              <a:defRPr sz="2100" b="1"/>
            </a:lvl8pPr>
            <a:lvl9pPr marL="4849938" indent="0">
              <a:buNone/>
              <a:defRPr sz="2100" b="1"/>
            </a:lvl9pPr>
          </a:lstStyle>
          <a:p>
            <a:pPr lvl="0"/>
            <a:r>
              <a:rPr lang="en-US"/>
              <a:t>Edit Master text styles</a:t>
            </a:r>
          </a:p>
        </p:txBody>
      </p:sp>
      <p:sp>
        <p:nvSpPr>
          <p:cNvPr id="6" name="Content Placeholder 5"/>
          <p:cNvSpPr>
            <a:spLocks noGrp="1"/>
          </p:cNvSpPr>
          <p:nvPr>
            <p:ph sz="quarter" idx="4"/>
          </p:nvPr>
        </p:nvSpPr>
        <p:spPr>
          <a:xfrm>
            <a:off x="8231208" y="3340680"/>
            <a:ext cx="6912267" cy="49136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AF6024-2E39-40B3-BF12-70414BF5409D}" type="datetimeFigureOut">
              <a:rPr lang="en-US" smtClean="0"/>
              <a:pPr/>
              <a:t>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293824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AF6024-2E39-40B3-BF12-70414BF5409D}" type="datetimeFigureOut">
              <a:rPr lang="en-US" smtClean="0"/>
              <a:pPr/>
              <a:t>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168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F6024-2E39-40B3-BF12-70414BF5409D}" type="datetimeFigureOut">
              <a:rPr lang="en-US" smtClean="0"/>
              <a:pPr/>
              <a:t>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314772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939" y="609707"/>
            <a:ext cx="5244007" cy="2133971"/>
          </a:xfrm>
        </p:spPr>
        <p:txBody>
          <a:bodyPr anchor="b"/>
          <a:lstStyle>
            <a:lvl1pPr>
              <a:defRPr sz="4300"/>
            </a:lvl1pPr>
          </a:lstStyle>
          <a:p>
            <a:r>
              <a:rPr lang="en-US"/>
              <a:t>Click to edit Master title style</a:t>
            </a:r>
          </a:p>
        </p:txBody>
      </p:sp>
      <p:sp>
        <p:nvSpPr>
          <p:cNvPr id="3" name="Content Placeholder 2"/>
          <p:cNvSpPr>
            <a:spLocks noGrp="1"/>
          </p:cNvSpPr>
          <p:nvPr>
            <p:ph idx="1"/>
          </p:nvPr>
        </p:nvSpPr>
        <p:spPr>
          <a:xfrm>
            <a:off x="6912268" y="1316798"/>
            <a:ext cx="8231207" cy="6499295"/>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939" y="2743677"/>
            <a:ext cx="5244007" cy="5083000"/>
          </a:xfrm>
        </p:spPr>
        <p:txBody>
          <a:bodyPr/>
          <a:lstStyle>
            <a:lvl1pPr marL="0" indent="0">
              <a:buNone/>
              <a:defRPr sz="2100"/>
            </a:lvl1pPr>
            <a:lvl2pPr marL="606242" indent="0">
              <a:buNone/>
              <a:defRPr sz="1900"/>
            </a:lvl2pPr>
            <a:lvl3pPr marL="1212484" indent="0">
              <a:buNone/>
              <a:defRPr sz="1600"/>
            </a:lvl3pPr>
            <a:lvl4pPr marL="1818727" indent="0">
              <a:buNone/>
              <a:defRPr sz="1300"/>
            </a:lvl4pPr>
            <a:lvl5pPr marL="2424969" indent="0">
              <a:buNone/>
              <a:defRPr sz="1300"/>
            </a:lvl5pPr>
            <a:lvl6pPr marL="3031211" indent="0">
              <a:buNone/>
              <a:defRPr sz="1300"/>
            </a:lvl6pPr>
            <a:lvl7pPr marL="3637453" indent="0">
              <a:buNone/>
              <a:defRPr sz="1300"/>
            </a:lvl7pPr>
            <a:lvl8pPr marL="4243695" indent="0">
              <a:buNone/>
              <a:defRPr sz="1300"/>
            </a:lvl8pPr>
            <a:lvl9pPr marL="4849938" indent="0">
              <a:buNone/>
              <a:defRPr sz="1300"/>
            </a:lvl9pPr>
          </a:lstStyle>
          <a:p>
            <a:pPr lvl="0"/>
            <a:r>
              <a:rPr lang="en-US"/>
              <a:t>Edit Master text styles</a:t>
            </a:r>
          </a:p>
        </p:txBody>
      </p:sp>
      <p:sp>
        <p:nvSpPr>
          <p:cNvPr id="5" name="Date Placeholder 4"/>
          <p:cNvSpPr>
            <a:spLocks noGrp="1"/>
          </p:cNvSpPr>
          <p:nvPr>
            <p:ph type="dt" sz="half" idx="10"/>
          </p:nvPr>
        </p:nvSpPr>
        <p:spPr/>
        <p:txBody>
          <a:bodyPr/>
          <a:lstStyle/>
          <a:p>
            <a:fld id="{2FAF6024-2E39-40B3-BF12-70414BF5409D}" type="datetimeFigureOut">
              <a:rPr lang="en-US" smtClean="0"/>
              <a:pPr/>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39098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939" y="609707"/>
            <a:ext cx="5244007" cy="2133971"/>
          </a:xfrm>
        </p:spPr>
        <p:txBody>
          <a:bodyPr anchor="b"/>
          <a:lstStyle>
            <a:lvl1pPr>
              <a:defRPr sz="4300"/>
            </a:lvl1pPr>
          </a:lstStyle>
          <a:p>
            <a:r>
              <a:rPr lang="en-US"/>
              <a:t>Click to edit Master title style</a:t>
            </a:r>
          </a:p>
        </p:txBody>
      </p:sp>
      <p:sp>
        <p:nvSpPr>
          <p:cNvPr id="3" name="Picture Placeholder 2"/>
          <p:cNvSpPr>
            <a:spLocks noGrp="1"/>
          </p:cNvSpPr>
          <p:nvPr>
            <p:ph type="pic" idx="1"/>
          </p:nvPr>
        </p:nvSpPr>
        <p:spPr>
          <a:xfrm>
            <a:off x="6912268" y="1316798"/>
            <a:ext cx="8231207" cy="6499295"/>
          </a:xfrm>
        </p:spPr>
        <p:txBody>
          <a:bodyPr/>
          <a:lstStyle>
            <a:lvl1pPr marL="0" indent="0">
              <a:buNone/>
              <a:defRPr sz="4300"/>
            </a:lvl1pPr>
            <a:lvl2pPr marL="606242" indent="0">
              <a:buNone/>
              <a:defRPr sz="3700"/>
            </a:lvl2pPr>
            <a:lvl3pPr marL="1212484" indent="0">
              <a:buNone/>
              <a:defRPr sz="3200"/>
            </a:lvl3pPr>
            <a:lvl4pPr marL="1818727" indent="0">
              <a:buNone/>
              <a:defRPr sz="2700"/>
            </a:lvl4pPr>
            <a:lvl5pPr marL="2424969" indent="0">
              <a:buNone/>
              <a:defRPr sz="2700"/>
            </a:lvl5pPr>
            <a:lvl6pPr marL="3031211" indent="0">
              <a:buNone/>
              <a:defRPr sz="2700"/>
            </a:lvl6pPr>
            <a:lvl7pPr marL="3637453" indent="0">
              <a:buNone/>
              <a:defRPr sz="2700"/>
            </a:lvl7pPr>
            <a:lvl8pPr marL="4243695" indent="0">
              <a:buNone/>
              <a:defRPr sz="2700"/>
            </a:lvl8pPr>
            <a:lvl9pPr marL="4849938" indent="0">
              <a:buNone/>
              <a:defRPr sz="2700"/>
            </a:lvl9pPr>
          </a:lstStyle>
          <a:p>
            <a:r>
              <a:rPr lang="en-US"/>
              <a:t>Click icon to add picture</a:t>
            </a:r>
          </a:p>
        </p:txBody>
      </p:sp>
      <p:sp>
        <p:nvSpPr>
          <p:cNvPr id="4" name="Text Placeholder 3"/>
          <p:cNvSpPr>
            <a:spLocks noGrp="1"/>
          </p:cNvSpPr>
          <p:nvPr>
            <p:ph type="body" sz="half" idx="2"/>
          </p:nvPr>
        </p:nvSpPr>
        <p:spPr>
          <a:xfrm>
            <a:off x="1119939" y="2743677"/>
            <a:ext cx="5244007" cy="5083000"/>
          </a:xfrm>
        </p:spPr>
        <p:txBody>
          <a:bodyPr/>
          <a:lstStyle>
            <a:lvl1pPr marL="0" indent="0">
              <a:buNone/>
              <a:defRPr sz="2100"/>
            </a:lvl1pPr>
            <a:lvl2pPr marL="606242" indent="0">
              <a:buNone/>
              <a:defRPr sz="1900"/>
            </a:lvl2pPr>
            <a:lvl3pPr marL="1212484" indent="0">
              <a:buNone/>
              <a:defRPr sz="1600"/>
            </a:lvl3pPr>
            <a:lvl4pPr marL="1818727" indent="0">
              <a:buNone/>
              <a:defRPr sz="1300"/>
            </a:lvl4pPr>
            <a:lvl5pPr marL="2424969" indent="0">
              <a:buNone/>
              <a:defRPr sz="1300"/>
            </a:lvl5pPr>
            <a:lvl6pPr marL="3031211" indent="0">
              <a:buNone/>
              <a:defRPr sz="1300"/>
            </a:lvl6pPr>
            <a:lvl7pPr marL="3637453" indent="0">
              <a:buNone/>
              <a:defRPr sz="1300"/>
            </a:lvl7pPr>
            <a:lvl8pPr marL="4243695" indent="0">
              <a:buNone/>
              <a:defRPr sz="1300"/>
            </a:lvl8pPr>
            <a:lvl9pPr marL="4849938" indent="0">
              <a:buNone/>
              <a:defRPr sz="1300"/>
            </a:lvl9pPr>
          </a:lstStyle>
          <a:p>
            <a:pPr lvl="0"/>
            <a:r>
              <a:rPr lang="en-US"/>
              <a:t>Edit Master text styles</a:t>
            </a:r>
          </a:p>
        </p:txBody>
      </p:sp>
      <p:sp>
        <p:nvSpPr>
          <p:cNvPr id="5" name="Date Placeholder 4"/>
          <p:cNvSpPr>
            <a:spLocks noGrp="1"/>
          </p:cNvSpPr>
          <p:nvPr>
            <p:ph type="dt" sz="half" idx="10"/>
          </p:nvPr>
        </p:nvSpPr>
        <p:spPr/>
        <p:txBody>
          <a:bodyPr/>
          <a:lstStyle/>
          <a:p>
            <a:fld id="{2FAF6024-2E39-40B3-BF12-70414BF5409D}" type="datetimeFigureOut">
              <a:rPr lang="en-US" smtClean="0"/>
              <a:pPr/>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51888-0EB9-4FB0-81E9-37B09633C6F7}" type="slidenum">
              <a:rPr lang="en-US" smtClean="0"/>
              <a:pPr/>
              <a:t>‹#›</a:t>
            </a:fld>
            <a:endParaRPr lang="en-US"/>
          </a:p>
        </p:txBody>
      </p:sp>
    </p:spTree>
    <p:extLst>
      <p:ext uri="{BB962C8B-B14F-4D97-AF65-F5344CB8AC3E}">
        <p14:creationId xmlns:p14="http://schemas.microsoft.com/office/powerpoint/2010/main" val="25829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819" y="486921"/>
            <a:ext cx="14023538" cy="1767724"/>
          </a:xfrm>
          <a:prstGeom prst="rect">
            <a:avLst/>
          </a:prstGeom>
        </p:spPr>
        <p:txBody>
          <a:bodyPr vert="horz" lIns="161686" tIns="80844" rIns="161686" bIns="80844" rtlCol="0" anchor="ctr">
            <a:normAutofit/>
          </a:bodyPr>
          <a:lstStyle/>
          <a:p>
            <a:r>
              <a:rPr lang="en-US"/>
              <a:t>Click to edit Master title style</a:t>
            </a:r>
          </a:p>
        </p:txBody>
      </p:sp>
      <p:sp>
        <p:nvSpPr>
          <p:cNvPr id="3" name="Text Placeholder 2"/>
          <p:cNvSpPr>
            <a:spLocks noGrp="1"/>
          </p:cNvSpPr>
          <p:nvPr>
            <p:ph type="body" idx="1"/>
          </p:nvPr>
        </p:nvSpPr>
        <p:spPr>
          <a:xfrm>
            <a:off x="1117819" y="2434590"/>
            <a:ext cx="14023538" cy="5802791"/>
          </a:xfrm>
          <a:prstGeom prst="rect">
            <a:avLst/>
          </a:prstGeom>
        </p:spPr>
        <p:txBody>
          <a:bodyPr vert="horz" lIns="161686" tIns="80844" rIns="161686" bIns="8084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117818" y="8476607"/>
            <a:ext cx="3658314" cy="486918"/>
          </a:xfrm>
          <a:prstGeom prst="rect">
            <a:avLst/>
          </a:prstGeom>
        </p:spPr>
        <p:txBody>
          <a:bodyPr vert="horz" lIns="161686" tIns="80844" rIns="161686" bIns="80844" rtlCol="0" anchor="ctr"/>
          <a:lstStyle>
            <a:lvl1pPr algn="l">
              <a:defRPr sz="1600">
                <a:solidFill>
                  <a:schemeClr val="tx1">
                    <a:tint val="75000"/>
                  </a:schemeClr>
                </a:solidFill>
              </a:defRPr>
            </a:lvl1pPr>
          </a:lstStyle>
          <a:p>
            <a:fld id="{2FAF6024-2E39-40B3-BF12-70414BF5409D}" type="datetimeFigureOut">
              <a:rPr lang="en-US" smtClean="0"/>
              <a:pPr/>
              <a:t>11/5/2016</a:t>
            </a:fld>
            <a:endParaRPr lang="en-US"/>
          </a:p>
        </p:txBody>
      </p:sp>
      <p:sp>
        <p:nvSpPr>
          <p:cNvPr id="5" name="Footer Placeholder 4"/>
          <p:cNvSpPr>
            <a:spLocks noGrp="1"/>
          </p:cNvSpPr>
          <p:nvPr>
            <p:ph type="ftr" sz="quarter" idx="3"/>
          </p:nvPr>
        </p:nvSpPr>
        <p:spPr>
          <a:xfrm>
            <a:off x="5385852" y="8476607"/>
            <a:ext cx="5487472" cy="486918"/>
          </a:xfrm>
          <a:prstGeom prst="rect">
            <a:avLst/>
          </a:prstGeom>
        </p:spPr>
        <p:txBody>
          <a:bodyPr vert="horz" lIns="161686" tIns="80844" rIns="161686" bIns="80844"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3043" y="8476607"/>
            <a:ext cx="3658314" cy="486918"/>
          </a:xfrm>
          <a:prstGeom prst="rect">
            <a:avLst/>
          </a:prstGeom>
        </p:spPr>
        <p:txBody>
          <a:bodyPr vert="horz" lIns="161686" tIns="80844" rIns="161686" bIns="80844" rtlCol="0" anchor="ctr"/>
          <a:lstStyle>
            <a:lvl1pPr algn="r">
              <a:defRPr sz="1600">
                <a:solidFill>
                  <a:schemeClr val="tx1">
                    <a:tint val="75000"/>
                  </a:schemeClr>
                </a:solidFill>
              </a:defRPr>
            </a:lvl1pPr>
          </a:lstStyle>
          <a:p>
            <a:fld id="{6AF51888-0EB9-4FB0-81E9-37B09633C6F7}" type="slidenum">
              <a:rPr lang="en-US" smtClean="0"/>
              <a:pPr/>
              <a:t>‹#›</a:t>
            </a:fld>
            <a:endParaRPr lang="en-US"/>
          </a:p>
        </p:txBody>
      </p:sp>
      <p:pic>
        <p:nvPicPr>
          <p:cNvPr id="7" name="Picture 6"/>
          <p:cNvPicPr>
            <a:picLocks noChangeAspect="1"/>
          </p:cNvPicPr>
          <p:nvPr userDrawn="1"/>
        </p:nvPicPr>
        <p:blipFill rotWithShape="1">
          <a:blip r:embed="rId17"/>
          <a:srcRect b="27969"/>
          <a:stretch/>
        </p:blipFill>
        <p:spPr>
          <a:xfrm>
            <a:off x="11351923" y="8285524"/>
            <a:ext cx="4115604" cy="796007"/>
          </a:xfrm>
          <a:prstGeom prst="rect">
            <a:avLst/>
          </a:prstGeom>
        </p:spPr>
      </p:pic>
    </p:spTree>
    <p:extLst>
      <p:ext uri="{BB962C8B-B14F-4D97-AF65-F5344CB8AC3E}">
        <p14:creationId xmlns:p14="http://schemas.microsoft.com/office/powerpoint/2010/main" val="33232129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1212484" rtl="0" eaLnBrk="1" latinLnBrk="0" hangingPunct="1">
        <a:lnSpc>
          <a:spcPct val="90000"/>
        </a:lnSpc>
        <a:spcBef>
          <a:spcPct val="0"/>
        </a:spcBef>
        <a:buNone/>
        <a:defRPr sz="5900" kern="1200">
          <a:solidFill>
            <a:schemeClr val="bg1"/>
          </a:solidFill>
          <a:latin typeface="+mj-lt"/>
          <a:ea typeface="+mj-ea"/>
          <a:cs typeface="+mj-cs"/>
        </a:defRPr>
      </a:lvl1pPr>
    </p:titleStyle>
    <p:bodyStyle>
      <a:lvl1pPr marL="303121" indent="-303121" algn="l" defTabSz="1212484" rtl="0" eaLnBrk="1" latinLnBrk="0" hangingPunct="1">
        <a:lnSpc>
          <a:spcPct val="90000"/>
        </a:lnSpc>
        <a:spcBef>
          <a:spcPts val="1326"/>
        </a:spcBef>
        <a:buFont typeface="Arial" panose="020B0604020202020204" pitchFamily="34" charset="0"/>
        <a:buChar char="•"/>
        <a:defRPr sz="3700" kern="1200">
          <a:solidFill>
            <a:schemeClr val="bg1"/>
          </a:solidFill>
          <a:latin typeface="+mn-lt"/>
          <a:ea typeface="+mn-ea"/>
          <a:cs typeface="+mn-cs"/>
        </a:defRPr>
      </a:lvl1pPr>
      <a:lvl2pPr marL="909363" indent="-303121" algn="l" defTabSz="1212484" rtl="0" eaLnBrk="1" latinLnBrk="0" hangingPunct="1">
        <a:lnSpc>
          <a:spcPct val="90000"/>
        </a:lnSpc>
        <a:spcBef>
          <a:spcPts val="663"/>
        </a:spcBef>
        <a:buFont typeface="Arial" panose="020B0604020202020204" pitchFamily="34" charset="0"/>
        <a:buChar char="•"/>
        <a:defRPr sz="3200" kern="1200">
          <a:solidFill>
            <a:schemeClr val="bg1"/>
          </a:solidFill>
          <a:latin typeface="+mn-lt"/>
          <a:ea typeface="+mn-ea"/>
          <a:cs typeface="+mn-cs"/>
        </a:defRPr>
      </a:lvl2pPr>
      <a:lvl3pPr marL="1515606" indent="-303121" algn="l" defTabSz="1212484" rtl="0" eaLnBrk="1" latinLnBrk="0" hangingPunct="1">
        <a:lnSpc>
          <a:spcPct val="90000"/>
        </a:lnSpc>
        <a:spcBef>
          <a:spcPts val="663"/>
        </a:spcBef>
        <a:buFont typeface="Arial" panose="020B0604020202020204" pitchFamily="34" charset="0"/>
        <a:buChar char="•"/>
        <a:defRPr sz="2700" kern="1200">
          <a:solidFill>
            <a:schemeClr val="bg1"/>
          </a:solidFill>
          <a:latin typeface="+mn-lt"/>
          <a:ea typeface="+mn-ea"/>
          <a:cs typeface="+mn-cs"/>
        </a:defRPr>
      </a:lvl3pPr>
      <a:lvl4pPr marL="2121848" indent="-303121" algn="l" defTabSz="1212484" rtl="0" eaLnBrk="1" latinLnBrk="0" hangingPunct="1">
        <a:lnSpc>
          <a:spcPct val="90000"/>
        </a:lnSpc>
        <a:spcBef>
          <a:spcPts val="663"/>
        </a:spcBef>
        <a:buFont typeface="Arial" panose="020B0604020202020204" pitchFamily="34" charset="0"/>
        <a:buChar char="•"/>
        <a:defRPr sz="2400" kern="1200">
          <a:solidFill>
            <a:schemeClr val="bg1"/>
          </a:solidFill>
          <a:latin typeface="+mn-lt"/>
          <a:ea typeface="+mn-ea"/>
          <a:cs typeface="+mn-cs"/>
        </a:defRPr>
      </a:lvl4pPr>
      <a:lvl5pPr marL="2728090" indent="-303121" algn="l" defTabSz="1212484" rtl="0" eaLnBrk="1" latinLnBrk="0" hangingPunct="1">
        <a:lnSpc>
          <a:spcPct val="90000"/>
        </a:lnSpc>
        <a:spcBef>
          <a:spcPts val="663"/>
        </a:spcBef>
        <a:buFont typeface="Arial" panose="020B0604020202020204" pitchFamily="34" charset="0"/>
        <a:buChar char="•"/>
        <a:defRPr sz="2400" kern="1200">
          <a:solidFill>
            <a:schemeClr val="bg1"/>
          </a:solidFill>
          <a:latin typeface="+mn-lt"/>
          <a:ea typeface="+mn-ea"/>
          <a:cs typeface="+mn-cs"/>
        </a:defRPr>
      </a:lvl5pPr>
      <a:lvl6pPr marL="3334332" indent="-303121" algn="l" defTabSz="1212484" rtl="0" eaLnBrk="1" latinLnBrk="0" hangingPunct="1">
        <a:lnSpc>
          <a:spcPct val="90000"/>
        </a:lnSpc>
        <a:spcBef>
          <a:spcPts val="663"/>
        </a:spcBef>
        <a:buFont typeface="Arial" panose="020B0604020202020204" pitchFamily="34" charset="0"/>
        <a:buChar char="•"/>
        <a:defRPr sz="2400" kern="1200">
          <a:solidFill>
            <a:schemeClr val="tx1"/>
          </a:solidFill>
          <a:latin typeface="+mn-lt"/>
          <a:ea typeface="+mn-ea"/>
          <a:cs typeface="+mn-cs"/>
        </a:defRPr>
      </a:lvl6pPr>
      <a:lvl7pPr marL="3940574" indent="-303121" algn="l" defTabSz="1212484" rtl="0" eaLnBrk="1" latinLnBrk="0" hangingPunct="1">
        <a:lnSpc>
          <a:spcPct val="90000"/>
        </a:lnSpc>
        <a:spcBef>
          <a:spcPts val="663"/>
        </a:spcBef>
        <a:buFont typeface="Arial" panose="020B0604020202020204" pitchFamily="34" charset="0"/>
        <a:buChar char="•"/>
        <a:defRPr sz="2400" kern="1200">
          <a:solidFill>
            <a:schemeClr val="tx1"/>
          </a:solidFill>
          <a:latin typeface="+mn-lt"/>
          <a:ea typeface="+mn-ea"/>
          <a:cs typeface="+mn-cs"/>
        </a:defRPr>
      </a:lvl7pPr>
      <a:lvl8pPr marL="4546817" indent="-303121" algn="l" defTabSz="1212484" rtl="0" eaLnBrk="1" latinLnBrk="0" hangingPunct="1">
        <a:lnSpc>
          <a:spcPct val="90000"/>
        </a:lnSpc>
        <a:spcBef>
          <a:spcPts val="663"/>
        </a:spcBef>
        <a:buFont typeface="Arial" panose="020B0604020202020204" pitchFamily="34" charset="0"/>
        <a:buChar char="•"/>
        <a:defRPr sz="2400" kern="1200">
          <a:solidFill>
            <a:schemeClr val="tx1"/>
          </a:solidFill>
          <a:latin typeface="+mn-lt"/>
          <a:ea typeface="+mn-ea"/>
          <a:cs typeface="+mn-cs"/>
        </a:defRPr>
      </a:lvl8pPr>
      <a:lvl9pPr marL="5153059" indent="-303121" algn="l" defTabSz="1212484" rtl="0" eaLnBrk="1" latinLnBrk="0" hangingPunct="1">
        <a:lnSpc>
          <a:spcPct val="90000"/>
        </a:lnSpc>
        <a:spcBef>
          <a:spcPts val="663"/>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2484" rtl="0" eaLnBrk="1" latinLnBrk="0" hangingPunct="1">
        <a:defRPr sz="2400" kern="1200">
          <a:solidFill>
            <a:schemeClr val="tx1"/>
          </a:solidFill>
          <a:latin typeface="+mn-lt"/>
          <a:ea typeface="+mn-ea"/>
          <a:cs typeface="+mn-cs"/>
        </a:defRPr>
      </a:lvl1pPr>
      <a:lvl2pPr marL="606242" algn="l" defTabSz="1212484" rtl="0" eaLnBrk="1" latinLnBrk="0" hangingPunct="1">
        <a:defRPr sz="2400" kern="1200">
          <a:solidFill>
            <a:schemeClr val="tx1"/>
          </a:solidFill>
          <a:latin typeface="+mn-lt"/>
          <a:ea typeface="+mn-ea"/>
          <a:cs typeface="+mn-cs"/>
        </a:defRPr>
      </a:lvl2pPr>
      <a:lvl3pPr marL="1212484" algn="l" defTabSz="1212484" rtl="0" eaLnBrk="1" latinLnBrk="0" hangingPunct="1">
        <a:defRPr sz="2400" kern="1200">
          <a:solidFill>
            <a:schemeClr val="tx1"/>
          </a:solidFill>
          <a:latin typeface="+mn-lt"/>
          <a:ea typeface="+mn-ea"/>
          <a:cs typeface="+mn-cs"/>
        </a:defRPr>
      </a:lvl3pPr>
      <a:lvl4pPr marL="1818727" algn="l" defTabSz="1212484" rtl="0" eaLnBrk="1" latinLnBrk="0" hangingPunct="1">
        <a:defRPr sz="2400" kern="1200">
          <a:solidFill>
            <a:schemeClr val="tx1"/>
          </a:solidFill>
          <a:latin typeface="+mn-lt"/>
          <a:ea typeface="+mn-ea"/>
          <a:cs typeface="+mn-cs"/>
        </a:defRPr>
      </a:lvl4pPr>
      <a:lvl5pPr marL="2424969" algn="l" defTabSz="1212484" rtl="0" eaLnBrk="1" latinLnBrk="0" hangingPunct="1">
        <a:defRPr sz="2400" kern="1200">
          <a:solidFill>
            <a:schemeClr val="tx1"/>
          </a:solidFill>
          <a:latin typeface="+mn-lt"/>
          <a:ea typeface="+mn-ea"/>
          <a:cs typeface="+mn-cs"/>
        </a:defRPr>
      </a:lvl5pPr>
      <a:lvl6pPr marL="3031211" algn="l" defTabSz="1212484" rtl="0" eaLnBrk="1" latinLnBrk="0" hangingPunct="1">
        <a:defRPr sz="2400" kern="1200">
          <a:solidFill>
            <a:schemeClr val="tx1"/>
          </a:solidFill>
          <a:latin typeface="+mn-lt"/>
          <a:ea typeface="+mn-ea"/>
          <a:cs typeface="+mn-cs"/>
        </a:defRPr>
      </a:lvl6pPr>
      <a:lvl7pPr marL="3637453" algn="l" defTabSz="1212484" rtl="0" eaLnBrk="1" latinLnBrk="0" hangingPunct="1">
        <a:defRPr sz="2400" kern="1200">
          <a:solidFill>
            <a:schemeClr val="tx1"/>
          </a:solidFill>
          <a:latin typeface="+mn-lt"/>
          <a:ea typeface="+mn-ea"/>
          <a:cs typeface="+mn-cs"/>
        </a:defRPr>
      </a:lvl7pPr>
      <a:lvl8pPr marL="4243695" algn="l" defTabSz="1212484" rtl="0" eaLnBrk="1" latinLnBrk="0" hangingPunct="1">
        <a:defRPr sz="2400" kern="1200">
          <a:solidFill>
            <a:schemeClr val="tx1"/>
          </a:solidFill>
          <a:latin typeface="+mn-lt"/>
          <a:ea typeface="+mn-ea"/>
          <a:cs typeface="+mn-cs"/>
        </a:defRPr>
      </a:lvl8pPr>
      <a:lvl9pPr marL="4849938" algn="l" defTabSz="121248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8" name="7 Rectángulo"/>
          <p:cNvSpPr/>
          <p:nvPr/>
        </p:nvSpPr>
        <p:spPr>
          <a:xfrm>
            <a:off x="2240640" y="2069530"/>
            <a:ext cx="13411738" cy="2554545"/>
          </a:xfrm>
          <a:prstGeom prst="rect">
            <a:avLst/>
          </a:prstGeom>
        </p:spPr>
        <p:txBody>
          <a:bodyPr wrap="square">
            <a:spAutoFit/>
          </a:bodyPr>
          <a:lstStyle/>
          <a:p>
            <a:r>
              <a:rPr lang="en-CA" sz="8000" b="1" dirty="0">
                <a:solidFill>
                  <a:srgbClr val="255A63"/>
                </a:solidFill>
                <a:latin typeface="Arial" pitchFamily="34" charset="0"/>
                <a:ea typeface="Roboto Slab" pitchFamily="2" charset="0"/>
                <a:cs typeface="Arial" pitchFamily="34" charset="0"/>
              </a:rPr>
              <a:t>Higher Education and the Future DevOps Workforce</a:t>
            </a:r>
          </a:p>
        </p:txBody>
      </p:sp>
      <p:cxnSp>
        <p:nvCxnSpPr>
          <p:cNvPr id="9" name="8 Conector recto"/>
          <p:cNvCxnSpPr/>
          <p:nvPr/>
        </p:nvCxnSpPr>
        <p:spPr>
          <a:xfrm rot="5400000">
            <a:off x="182616" y="3944112"/>
            <a:ext cx="3227447" cy="18506"/>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5727912" y="6430480"/>
            <a:ext cx="5002842" cy="707886"/>
          </a:xfrm>
          <a:prstGeom prst="rect">
            <a:avLst/>
          </a:prstGeom>
        </p:spPr>
        <p:txBody>
          <a:bodyPr wrap="square">
            <a:spAutoFit/>
          </a:bodyPr>
          <a:lstStyle/>
          <a:p>
            <a:r>
              <a:rPr lang="en-CA" sz="4000" b="1" dirty="0">
                <a:solidFill>
                  <a:srgbClr val="255A63"/>
                </a:solidFill>
                <a:latin typeface="Arial" pitchFamily="34" charset="0"/>
                <a:ea typeface="Roboto Slab" pitchFamily="2" charset="0"/>
                <a:cs typeface="Arial" pitchFamily="34" charset="0"/>
              </a:rPr>
              <a:t>Macro and micro</a:t>
            </a:r>
          </a:p>
        </p:txBody>
      </p:sp>
    </p:spTree>
    <p:extLst>
      <p:ext uri="{BB962C8B-B14F-4D97-AF65-F5344CB8AC3E}">
        <p14:creationId xmlns:p14="http://schemas.microsoft.com/office/powerpoint/2010/main" val="398213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Workforce Survey</a:t>
            </a:r>
          </a:p>
        </p:txBody>
      </p:sp>
      <p:cxnSp>
        <p:nvCxnSpPr>
          <p:cNvPr id="5" name="4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1628729" y="1267093"/>
            <a:ext cx="14207020" cy="4572006"/>
          </a:xfrm>
          <a:prstGeom prst="rect">
            <a:avLst/>
          </a:prstGeom>
        </p:spPr>
        <p:txBody>
          <a:bodyPr vert="horz" lIns="91440" tIns="45720" rIns="91440" bIns="45720" rtlCol="0" anchor="ctr">
            <a:noAutofit/>
          </a:bodyPr>
          <a:lstStyle/>
          <a:p>
            <a:pPr lvl="0">
              <a:lnSpc>
                <a:spcPct val="150000"/>
              </a:lnSpc>
              <a:defRPr/>
            </a:pPr>
            <a:r>
              <a:rPr lang="en-US" sz="3400" kern="2000" dirty="0">
                <a:solidFill>
                  <a:srgbClr val="255A63"/>
                </a:solidFill>
                <a:latin typeface="Arial" pitchFamily="34" charset="0"/>
                <a:ea typeface="Verdana" pitchFamily="34" charset="0"/>
                <a:cs typeface="Arial" pitchFamily="34" charset="0"/>
              </a:rPr>
              <a:t>Workforce</a:t>
            </a:r>
          </a:p>
          <a:p>
            <a:pPr lvl="0">
              <a:lnSpc>
                <a:spcPct val="200000"/>
              </a:lnSpc>
              <a:defRPr/>
            </a:pPr>
            <a:r>
              <a:rPr lang="en-US" sz="3400" kern="2000" dirty="0">
                <a:solidFill>
                  <a:srgbClr val="255A63"/>
                </a:solidFill>
                <a:latin typeface="Arial" pitchFamily="34" charset="0"/>
                <a:ea typeface="Verdana" pitchFamily="34" charset="0"/>
                <a:cs typeface="Arial" pitchFamily="34" charset="0"/>
              </a:rPr>
              <a:t>	65% of education professionals think education system is	providing a well prepared digital workforce</a:t>
            </a:r>
          </a:p>
          <a:p>
            <a:pPr lvl="0">
              <a:lnSpc>
                <a:spcPct val="200000"/>
              </a:lnSpc>
              <a:defRPr/>
            </a:pPr>
            <a:r>
              <a:rPr lang="en-US" sz="3400" kern="2000" dirty="0">
                <a:solidFill>
                  <a:srgbClr val="255A63"/>
                </a:solidFill>
                <a:latin typeface="Arial" pitchFamily="34" charset="0"/>
                <a:ea typeface="Verdana" pitchFamily="34" charset="0"/>
                <a:cs typeface="Arial" pitchFamily="34" charset="0"/>
              </a:rPr>
              <a:t>	32% of industry respondents agree</a:t>
            </a:r>
            <a:endParaRPr kumimoji="0" lang="en-US" sz="3400" b="0" i="0"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7" name="6 Elipse"/>
          <p:cNvSpPr/>
          <p:nvPr/>
        </p:nvSpPr>
        <p:spPr>
          <a:xfrm>
            <a:off x="1200101" y="1950973"/>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pic>
        <p:nvPicPr>
          <p:cNvPr id="16" name="Picture 7" descr="F:\Videos\GoToMarketers\DMA\DOES PPT\Cosas\Graficos-58.png"/>
          <p:cNvPicPr>
            <a:picLocks noChangeAspect="1" noChangeArrowheads="1"/>
          </p:cNvPicPr>
          <p:nvPr/>
        </p:nvPicPr>
        <p:blipFill>
          <a:blip r:embed="rId2" cstate="print"/>
          <a:stretch>
            <a:fillRect/>
          </a:stretch>
        </p:blipFill>
        <p:spPr bwMode="auto">
          <a:xfrm>
            <a:off x="1703045" y="2664824"/>
            <a:ext cx="1411941" cy="1357912"/>
          </a:xfrm>
          <a:prstGeom prst="rect">
            <a:avLst/>
          </a:prstGeom>
          <a:noFill/>
        </p:spPr>
      </p:pic>
      <p:pic>
        <p:nvPicPr>
          <p:cNvPr id="17" name="Picture 8" descr="F:\Videos\GoToMarketers\DMA\DOES PPT\Cosas\Graficos-59.png"/>
          <p:cNvPicPr>
            <a:picLocks noChangeAspect="1" noChangeArrowheads="1"/>
          </p:cNvPicPr>
          <p:nvPr/>
        </p:nvPicPr>
        <p:blipFill>
          <a:blip r:embed="rId3" cstate="print"/>
          <a:stretch>
            <a:fillRect/>
          </a:stretch>
        </p:blipFill>
        <p:spPr bwMode="auto">
          <a:xfrm>
            <a:off x="1689981" y="4284618"/>
            <a:ext cx="1411941" cy="1357912"/>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Rectángulo"/>
          <p:cNvSpPr/>
          <p:nvPr/>
        </p:nvSpPr>
        <p:spPr>
          <a:xfrm>
            <a:off x="1557293" y="643790"/>
            <a:ext cx="11479438"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The View from Startup Community</a:t>
            </a:r>
          </a:p>
        </p:txBody>
      </p:sp>
      <p:cxnSp>
        <p:nvCxnSpPr>
          <p:cNvPr id="4" name="3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1476106" y="2245939"/>
            <a:ext cx="14042568" cy="2574256"/>
          </a:xfrm>
          <a:prstGeom prst="rect">
            <a:avLst/>
          </a:prstGeom>
        </p:spPr>
        <p:txBody>
          <a:bodyPr vert="horz" lIns="91440" tIns="45720" rIns="91440" bIns="45720" rtlCol="0" anchor="ctr">
            <a:normAutofit/>
          </a:bodyPr>
          <a:lstStyle/>
          <a:p>
            <a:pPr lvl="0">
              <a:defRPr/>
            </a:pPr>
            <a:r>
              <a:rPr lang="en-US" sz="4000" i="1" kern="2000" dirty="0">
                <a:solidFill>
                  <a:srgbClr val="255A63"/>
                </a:solidFill>
                <a:latin typeface="Arial" pitchFamily="34" charset="0"/>
                <a:ea typeface="Verdana" pitchFamily="34" charset="0"/>
                <a:cs typeface="Arial" pitchFamily="34" charset="0"/>
              </a:rPr>
              <a:t>There is almost twice as much demand for the product programmer… than there is for programmers focused on hard technical problems.</a:t>
            </a:r>
            <a:endParaRPr kumimoji="0" lang="en-US" sz="4000" b="0"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6" name="Content Placeholder 2"/>
          <p:cNvSpPr txBox="1">
            <a:spLocks/>
          </p:cNvSpPr>
          <p:nvPr/>
        </p:nvSpPr>
        <p:spPr>
          <a:xfrm>
            <a:off x="854502" y="2293839"/>
            <a:ext cx="1196368" cy="1611958"/>
          </a:xfrm>
          <a:prstGeom prst="rect">
            <a:avLst/>
          </a:prstGeom>
        </p:spPr>
        <p:txBody>
          <a:bodyPr vert="horz" lIns="91440" tIns="45720" rIns="91440" bIns="45720" rtlCol="0" anchor="ctr">
            <a:normAutofit lnSpcReduction="10000"/>
          </a:bodyPr>
          <a:lstStyle/>
          <a:p>
            <a:pPr lvl="0">
              <a:defRPr/>
            </a:pPr>
            <a:r>
              <a:rPr lang="en-US" sz="10000" b="1" kern="2000" dirty="0">
                <a:solidFill>
                  <a:srgbClr val="255A63"/>
                </a:solidFill>
                <a:latin typeface="Arial" pitchFamily="34" charset="0"/>
                <a:ea typeface="Verdana" pitchFamily="34" charset="0"/>
                <a:cs typeface="Arial" pitchFamily="34" charset="0"/>
              </a:rPr>
              <a:t>“</a:t>
            </a:r>
            <a:endParaRPr kumimoji="0" lang="en-US" sz="10000" b="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8" name="Content Placeholder 2"/>
          <p:cNvSpPr txBox="1">
            <a:spLocks/>
          </p:cNvSpPr>
          <p:nvPr/>
        </p:nvSpPr>
        <p:spPr>
          <a:xfrm>
            <a:off x="7146446" y="3569646"/>
            <a:ext cx="1196368" cy="1611958"/>
          </a:xfrm>
          <a:prstGeom prst="rect">
            <a:avLst/>
          </a:prstGeom>
        </p:spPr>
        <p:txBody>
          <a:bodyPr vert="horz" lIns="91440" tIns="45720" rIns="91440" bIns="45720" rtlCol="0" anchor="ctr">
            <a:normAutofit lnSpcReduction="10000"/>
          </a:bodyPr>
          <a:lstStyle/>
          <a:p>
            <a:pPr lvl="0">
              <a:defRPr/>
            </a:pPr>
            <a:r>
              <a:rPr lang="en-US" sz="10000" b="1" kern="2000" dirty="0">
                <a:solidFill>
                  <a:srgbClr val="255A63"/>
                </a:solidFill>
                <a:latin typeface="Arial" pitchFamily="34" charset="0"/>
                <a:ea typeface="Verdana" pitchFamily="34" charset="0"/>
                <a:cs typeface="Arial" pitchFamily="34" charset="0"/>
              </a:rPr>
              <a:t>”</a:t>
            </a:r>
            <a:endParaRPr kumimoji="0" lang="en-US" sz="10000" b="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9" name="Content Placeholder 2"/>
          <p:cNvSpPr txBox="1">
            <a:spLocks/>
          </p:cNvSpPr>
          <p:nvPr/>
        </p:nvSpPr>
        <p:spPr>
          <a:xfrm>
            <a:off x="1811386" y="4501459"/>
            <a:ext cx="7319551" cy="1324575"/>
          </a:xfrm>
          <a:prstGeom prst="rect">
            <a:avLst/>
          </a:prstGeom>
        </p:spPr>
        <p:txBody>
          <a:bodyPr vert="horz" lIns="91440" tIns="45720" rIns="91440" bIns="45720" rtlCol="0" anchor="ctr">
            <a:normAutofit/>
          </a:bodyPr>
          <a:lstStyle/>
          <a:p>
            <a:pPr lvl="0">
              <a:defRPr/>
            </a:pPr>
            <a:r>
              <a:rPr lang="en-US" sz="3500" b="1" i="1" kern="2000" dirty="0" err="1">
                <a:solidFill>
                  <a:srgbClr val="255A63"/>
                </a:solidFill>
                <a:latin typeface="Arial" pitchFamily="34" charset="0"/>
                <a:ea typeface="Verdana" pitchFamily="34" charset="0"/>
                <a:cs typeface="Arial" pitchFamily="34" charset="0"/>
              </a:rPr>
              <a:t>Ammon</a:t>
            </a:r>
            <a:r>
              <a:rPr lang="en-US" sz="3500" b="1" i="1" kern="2000" dirty="0">
                <a:solidFill>
                  <a:srgbClr val="255A63"/>
                </a:solidFill>
                <a:latin typeface="Arial" pitchFamily="34" charset="0"/>
                <a:ea typeface="Verdana" pitchFamily="34" charset="0"/>
                <a:cs typeface="Arial" pitchFamily="34" charset="0"/>
              </a:rPr>
              <a:t> Bartram, Y-</a:t>
            </a:r>
            <a:r>
              <a:rPr lang="en-US" sz="3500" b="1" i="1" kern="2000" dirty="0" err="1">
                <a:solidFill>
                  <a:srgbClr val="255A63"/>
                </a:solidFill>
                <a:latin typeface="Arial" pitchFamily="34" charset="0"/>
                <a:ea typeface="Verdana" pitchFamily="34" charset="0"/>
                <a:cs typeface="Arial" pitchFamily="34" charset="0"/>
              </a:rPr>
              <a:t>Combinator</a:t>
            </a:r>
            <a:endParaRPr kumimoji="0" lang="en-US" sz="35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36284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27890" y="1808786"/>
            <a:ext cx="10646651" cy="5315265"/>
          </a:xfrm>
          <a:prstGeom prst="rect">
            <a:avLst/>
          </a:prstGeom>
        </p:spPr>
      </p:pic>
      <p:sp>
        <p:nvSpPr>
          <p:cNvPr id="7" name="6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University of Minnesota</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3076" name="Picture 4" descr="F:\Videos\GoToMarketers\DMA\DOES PPT\Cosas\University_of_Minnesota_wordmark.png"/>
          <p:cNvPicPr>
            <a:picLocks noChangeAspect="1" noChangeArrowheads="1"/>
          </p:cNvPicPr>
          <p:nvPr/>
        </p:nvPicPr>
        <p:blipFill>
          <a:blip r:embed="rId4"/>
          <a:srcRect/>
          <a:stretch>
            <a:fillRect/>
          </a:stretch>
        </p:blipFill>
        <p:spPr bwMode="auto">
          <a:xfrm>
            <a:off x="9640391" y="553404"/>
            <a:ext cx="3526970" cy="904964"/>
          </a:xfrm>
          <a:prstGeom prst="rect">
            <a:avLst/>
          </a:prstGeom>
          <a:noFill/>
        </p:spPr>
      </p:pic>
      <p:sp>
        <p:nvSpPr>
          <p:cNvPr id="12" name="Content Placeholder 2"/>
          <p:cNvSpPr txBox="1">
            <a:spLocks/>
          </p:cNvSpPr>
          <p:nvPr/>
        </p:nvSpPr>
        <p:spPr>
          <a:xfrm>
            <a:off x="3914729" y="6779618"/>
            <a:ext cx="8468860" cy="1645920"/>
          </a:xfrm>
          <a:prstGeom prst="rect">
            <a:avLst/>
          </a:prstGeom>
        </p:spPr>
        <p:txBody>
          <a:bodyPr vert="horz" lIns="91440" tIns="45720" rIns="91440" bIns="45720" rtlCol="0" anchor="ctr">
            <a:normAutofit/>
          </a:bodyPr>
          <a:lstStyle/>
          <a:p>
            <a:pPr lvl="0">
              <a:defRPr/>
            </a:pPr>
            <a:r>
              <a:rPr lang="en-US" sz="4000" kern="2000" dirty="0">
                <a:solidFill>
                  <a:srgbClr val="255A63"/>
                </a:solidFill>
                <a:latin typeface="Arial" pitchFamily="34" charset="0"/>
                <a:ea typeface="Verdana" pitchFamily="34" charset="0"/>
                <a:cs typeface="Arial" pitchFamily="34" charset="0"/>
              </a:rPr>
              <a:t>What could possibly go wrong?</a:t>
            </a:r>
            <a:endParaRPr kumimoji="0" lang="en-US" sz="4000" b="0" i="0"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2" name="Speech Bubble: Rectangle 1"/>
          <p:cNvSpPr/>
          <p:nvPr/>
        </p:nvSpPr>
        <p:spPr>
          <a:xfrm>
            <a:off x="1271540" y="1788772"/>
            <a:ext cx="3013590" cy="1464846"/>
          </a:xfrm>
          <a:prstGeom prst="wedgeRectCallout">
            <a:avLst>
              <a:gd name="adj1" fmla="val 21409"/>
              <a:gd name="adj2" fmla="val 101668"/>
            </a:avLst>
          </a:prstGeom>
          <a:solidFill>
            <a:schemeClr val="bg1"/>
          </a:solidFill>
          <a:ln w="107950">
            <a:solidFill>
              <a:srgbClr val="A0937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55A63"/>
                </a:solidFill>
                <a:latin typeface="Arial" panose="020B0604020202020204" pitchFamily="34" charset="0"/>
                <a:cs typeface="Arial" panose="020B0604020202020204" pitchFamily="34" charset="0"/>
              </a:rPr>
              <a:t>Carlson School of Management</a:t>
            </a:r>
            <a:endParaRPr lang="en-US" sz="2400" b="1" dirty="0">
              <a:solidFill>
                <a:srgbClr val="255A63"/>
              </a:solidFill>
              <a:latin typeface="Arial" panose="020B0604020202020204" pitchFamily="34" charset="0"/>
              <a:cs typeface="Arial" panose="020B0604020202020204" pitchFamily="34" charset="0"/>
            </a:endParaRPr>
          </a:p>
        </p:txBody>
      </p:sp>
      <p:sp>
        <p:nvSpPr>
          <p:cNvPr id="10" name="Speech Bubble: Rectangle 9"/>
          <p:cNvSpPr/>
          <p:nvPr/>
        </p:nvSpPr>
        <p:spPr>
          <a:xfrm>
            <a:off x="10451399" y="1788772"/>
            <a:ext cx="3013590" cy="1464846"/>
          </a:xfrm>
          <a:prstGeom prst="wedgeRectCallout">
            <a:avLst>
              <a:gd name="adj1" fmla="val 21409"/>
              <a:gd name="adj2" fmla="val 101668"/>
            </a:avLst>
          </a:prstGeom>
          <a:solidFill>
            <a:schemeClr val="bg1"/>
          </a:solidFill>
          <a:ln w="107950">
            <a:solidFill>
              <a:srgbClr val="A0937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255A63"/>
                </a:solidFill>
                <a:latin typeface="Arial" panose="020B0604020202020204" pitchFamily="34" charset="0"/>
                <a:cs typeface="Arial" panose="020B0604020202020204" pitchFamily="34" charset="0"/>
              </a:rPr>
              <a:t>Computer Science and Software Engineering</a:t>
            </a:r>
            <a:endParaRPr lang="en-US" sz="2400" b="1" dirty="0">
              <a:solidFill>
                <a:srgbClr val="255A6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4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7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Version Control</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8677835" y="1959429"/>
            <a:ext cx="7010656" cy="5133712"/>
          </a:xfrm>
          <a:prstGeom prst="rect">
            <a:avLst/>
          </a:prstGeom>
        </p:spPr>
        <p:txBody>
          <a:bodyPr vert="horz" lIns="91440" tIns="45720" rIns="91440" bIns="45720" rtlCol="0" anchor="ctr">
            <a:normAutofit/>
          </a:bodyPr>
          <a:lstStyle/>
          <a:p>
            <a:pPr defTabSz="1212494">
              <a:defRPr/>
            </a:pPr>
            <a:r>
              <a:rPr lang="en-US" sz="4000" dirty="0">
                <a:solidFill>
                  <a:srgbClr val="255A63"/>
                </a:solidFill>
                <a:latin typeface="Arial" pitchFamily="34" charset="0"/>
                <a:cs typeface="Arial" pitchFamily="34" charset="0"/>
              </a:rPr>
              <a:t>Andrew Clay Shafer: </a:t>
            </a:r>
          </a:p>
          <a:p>
            <a:pPr defTabSz="1212494">
              <a:defRPr/>
            </a:pPr>
            <a:br>
              <a:rPr lang="en-US" sz="4000" dirty="0">
                <a:solidFill>
                  <a:srgbClr val="255A63"/>
                </a:solidFill>
                <a:latin typeface="Arial" pitchFamily="34" charset="0"/>
                <a:cs typeface="Arial" pitchFamily="34" charset="0"/>
              </a:rPr>
            </a:br>
            <a:r>
              <a:rPr lang="en-US" sz="4000" dirty="0">
                <a:solidFill>
                  <a:srgbClr val="255A63"/>
                </a:solidFill>
                <a:latin typeface="Arial" pitchFamily="34" charset="0"/>
                <a:cs typeface="Arial" pitchFamily="34" charset="0"/>
              </a:rPr>
              <a:t>“</a:t>
            </a:r>
            <a:r>
              <a:rPr lang="en-US" sz="4000" dirty="0">
                <a:solidFill>
                  <a:srgbClr val="255A63"/>
                </a:solidFill>
                <a:latin typeface="Arial" pitchFamily="34" charset="0"/>
                <a:cs typeface="Arial" pitchFamily="34" charset="0"/>
              </a:rPr>
              <a:t>the foundation of every other Agile technical practice”</a:t>
            </a:r>
            <a:br>
              <a:rPr lang="en-US" sz="4000" dirty="0">
                <a:solidFill>
                  <a:srgbClr val="255A63"/>
                </a:solidFill>
                <a:latin typeface="Arial" pitchFamily="34" charset="0"/>
                <a:cs typeface="Arial" pitchFamily="34" charset="0"/>
              </a:rPr>
            </a:br>
            <a:br>
              <a:rPr lang="en-US" sz="4000" dirty="0">
                <a:solidFill>
                  <a:srgbClr val="255A63"/>
                </a:solidFill>
                <a:latin typeface="Arial" pitchFamily="34" charset="0"/>
                <a:cs typeface="Arial" pitchFamily="34" charset="0"/>
              </a:rPr>
            </a:br>
            <a:r>
              <a:rPr lang="en-US" sz="4000" dirty="0">
                <a:solidFill>
                  <a:srgbClr val="255A63"/>
                </a:solidFill>
                <a:latin typeface="Arial" pitchFamily="34" charset="0"/>
                <a:cs typeface="Arial" pitchFamily="34" charset="0"/>
              </a:rPr>
              <a:t>do not provide practical exposure</a:t>
            </a:r>
          </a:p>
        </p:txBody>
      </p:sp>
      <p:pic>
        <p:nvPicPr>
          <p:cNvPr id="8194" name="Picture 2" descr="F:\Videos\GoToMarketers\DMA\DOES PPT\Cosas\Version control-52.png"/>
          <p:cNvPicPr>
            <a:picLocks noChangeAspect="1" noChangeArrowheads="1"/>
          </p:cNvPicPr>
          <p:nvPr/>
        </p:nvPicPr>
        <p:blipFill>
          <a:blip r:embed="rId3"/>
          <a:srcRect/>
          <a:stretch>
            <a:fillRect/>
          </a:stretch>
        </p:blipFill>
        <p:spPr bwMode="auto">
          <a:xfrm>
            <a:off x="989512" y="3160986"/>
            <a:ext cx="4735513" cy="2797175"/>
          </a:xfrm>
          <a:prstGeom prst="rect">
            <a:avLst/>
          </a:prstGeom>
          <a:noFill/>
        </p:spPr>
      </p:pic>
      <p:sp>
        <p:nvSpPr>
          <p:cNvPr id="6" name="Oval 5"/>
          <p:cNvSpPr/>
          <p:nvPr/>
        </p:nvSpPr>
        <p:spPr>
          <a:xfrm>
            <a:off x="6593418" y="5418174"/>
            <a:ext cx="1452282" cy="1485841"/>
          </a:xfrm>
          <a:prstGeom prst="ellipse">
            <a:avLst/>
          </a:prstGeom>
          <a:solidFill>
            <a:schemeClr val="bg1"/>
          </a:solidFill>
          <a:ln w="107950">
            <a:solidFill>
              <a:srgbClr val="A09378"/>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55A63"/>
                </a:solidFill>
                <a:latin typeface="Arial" panose="020B0604020202020204" pitchFamily="34" charset="0"/>
                <a:cs typeface="Arial" panose="020B0604020202020204" pitchFamily="34" charset="0"/>
              </a:rPr>
              <a:t>57%</a:t>
            </a:r>
          </a:p>
        </p:txBody>
      </p:sp>
    </p:spTree>
    <p:extLst>
      <p:ext uri="{BB962C8B-B14F-4D97-AF65-F5344CB8AC3E}">
        <p14:creationId xmlns:p14="http://schemas.microsoft.com/office/powerpoint/2010/main" val="211603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7223" y="2225048"/>
            <a:ext cx="5681450" cy="5072615"/>
          </a:xfrm>
          <a:prstGeom prst="rect">
            <a:avLst/>
          </a:prstGeom>
        </p:spPr>
      </p:pic>
      <p:pic>
        <p:nvPicPr>
          <p:cNvPr id="7" name="Picture 6"/>
          <p:cNvPicPr>
            <a:picLocks noChangeAspect="1"/>
          </p:cNvPicPr>
          <p:nvPr/>
        </p:nvPicPr>
        <p:blipFill>
          <a:blip r:embed="rId4"/>
          <a:stretch>
            <a:fillRect/>
          </a:stretch>
        </p:blipFill>
        <p:spPr>
          <a:xfrm>
            <a:off x="7582989" y="2581275"/>
            <a:ext cx="2224400" cy="2141457"/>
          </a:xfrm>
          <a:prstGeom prst="rect">
            <a:avLst/>
          </a:prstGeom>
        </p:spPr>
      </p:pic>
      <p:pic>
        <p:nvPicPr>
          <p:cNvPr id="8" name="Picture 7"/>
          <p:cNvPicPr>
            <a:picLocks noChangeAspect="1"/>
          </p:cNvPicPr>
          <p:nvPr/>
        </p:nvPicPr>
        <p:blipFill>
          <a:blip r:embed="rId5"/>
          <a:stretch>
            <a:fillRect/>
          </a:stretch>
        </p:blipFill>
        <p:spPr>
          <a:xfrm>
            <a:off x="7276011" y="5598203"/>
            <a:ext cx="6548919" cy="1699460"/>
          </a:xfrm>
          <a:prstGeom prst="rect">
            <a:avLst/>
          </a:prstGeom>
        </p:spPr>
      </p:pic>
      <p:sp>
        <p:nvSpPr>
          <p:cNvPr id="10" name="9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The Players</a:t>
            </a:r>
          </a:p>
        </p:txBody>
      </p:sp>
      <p:cxnSp>
        <p:nvCxnSpPr>
          <p:cNvPr id="11" name="10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9" name="8 Rectángulo"/>
          <p:cNvSpPr/>
          <p:nvPr/>
        </p:nvSpPr>
        <p:spPr>
          <a:xfrm>
            <a:off x="7276011" y="5826034"/>
            <a:ext cx="613955" cy="404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6145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srcRect t="7520" r="6042" b="3429"/>
          <a:stretch/>
        </p:blipFill>
        <p:spPr>
          <a:xfrm>
            <a:off x="1135235" y="2677888"/>
            <a:ext cx="2549926" cy="3135086"/>
          </a:xfrm>
          <a:prstGeom prst="rect">
            <a:avLst/>
          </a:prstGeom>
          <a:ln>
            <a:solidFill>
              <a:schemeClr val="tx1"/>
            </a:solidFill>
          </a:ln>
        </p:spPr>
      </p:pic>
      <p:pic>
        <p:nvPicPr>
          <p:cNvPr id="2" name="Picture 1"/>
          <p:cNvPicPr>
            <a:picLocks noChangeAspect="1"/>
          </p:cNvPicPr>
          <p:nvPr/>
        </p:nvPicPr>
        <p:blipFill>
          <a:blip r:embed="rId4"/>
          <a:stretch>
            <a:fillRect/>
          </a:stretch>
        </p:blipFill>
        <p:spPr>
          <a:xfrm>
            <a:off x="4063496" y="2694552"/>
            <a:ext cx="2275660" cy="3112280"/>
          </a:xfrm>
          <a:prstGeom prst="rect">
            <a:avLst/>
          </a:prstGeom>
          <a:ln>
            <a:solidFill>
              <a:schemeClr val="tx1"/>
            </a:solidFill>
          </a:ln>
        </p:spPr>
      </p:pic>
      <p:pic>
        <p:nvPicPr>
          <p:cNvPr id="5" name="Picture 4"/>
          <p:cNvPicPr>
            <a:picLocks noChangeAspect="1"/>
          </p:cNvPicPr>
          <p:nvPr/>
        </p:nvPicPr>
        <p:blipFill>
          <a:blip r:embed="rId5" cstate="print"/>
          <a:stretch>
            <a:fillRect/>
          </a:stretch>
        </p:blipFill>
        <p:spPr>
          <a:xfrm>
            <a:off x="6802809" y="2677887"/>
            <a:ext cx="2477242" cy="3161211"/>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9902180" y="2672700"/>
            <a:ext cx="2413716" cy="3154072"/>
          </a:xfrm>
          <a:prstGeom prst="rect">
            <a:avLst/>
          </a:prstGeom>
          <a:ln>
            <a:solidFill>
              <a:schemeClr val="tx1"/>
            </a:solidFill>
          </a:ln>
        </p:spPr>
      </p:pic>
      <p:pic>
        <p:nvPicPr>
          <p:cNvPr id="7" name="Picture 6"/>
          <p:cNvPicPr>
            <a:picLocks noChangeAspect="1"/>
          </p:cNvPicPr>
          <p:nvPr/>
        </p:nvPicPr>
        <p:blipFill>
          <a:blip r:embed="rId7" cstate="print"/>
          <a:stretch>
            <a:fillRect/>
          </a:stretch>
        </p:blipFill>
        <p:spPr>
          <a:xfrm>
            <a:off x="12985015" y="2690951"/>
            <a:ext cx="2394544" cy="3095391"/>
          </a:xfrm>
          <a:prstGeom prst="rect">
            <a:avLst/>
          </a:prstGeom>
          <a:ln>
            <a:solidFill>
              <a:schemeClr val="tx1"/>
            </a:solidFill>
          </a:ln>
        </p:spPr>
      </p:pic>
      <p:sp>
        <p:nvSpPr>
          <p:cNvPr id="8" name="7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How Curricula </a:t>
            </a:r>
            <a:r>
              <a:rPr lang="en-US" sz="5000" b="1">
                <a:solidFill>
                  <a:srgbClr val="255A63"/>
                </a:solidFill>
                <a:latin typeface="Arial" pitchFamily="34" charset="0"/>
                <a:ea typeface="Roboto Slab" pitchFamily="2" charset="0"/>
                <a:cs typeface="Arial" pitchFamily="34" charset="0"/>
              </a:rPr>
              <a:t>are Defined</a:t>
            </a:r>
            <a:endParaRPr lang="en-US" sz="5000" b="1" dirty="0">
              <a:solidFill>
                <a:srgbClr val="255A63"/>
              </a:solidFill>
              <a:latin typeface="Arial" pitchFamily="34" charset="0"/>
              <a:ea typeface="Roboto Slab" pitchFamily="2" charset="0"/>
              <a:cs typeface="Arial" pitchFamily="34" charset="0"/>
            </a:endParaRP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1341331" y="5878284"/>
            <a:ext cx="15205222" cy="1854926"/>
          </a:xfrm>
          <a:prstGeom prst="rect">
            <a:avLst/>
          </a:prstGeom>
        </p:spPr>
        <p:txBody>
          <a:bodyPr vert="horz" lIns="91440" tIns="45720" rIns="91440" bIns="45720" rtlCol="0" anchor="ctr">
            <a:normAutofit/>
          </a:bodyPr>
          <a:lstStyle/>
          <a:p>
            <a:pPr defTabSz="1212494">
              <a:defRPr/>
            </a:pPr>
            <a:r>
              <a:rPr lang="en-US" sz="3000" b="1" dirty="0">
                <a:solidFill>
                  <a:srgbClr val="255A63"/>
                </a:solidFill>
                <a:latin typeface="Arial" pitchFamily="34" charset="0"/>
                <a:cs typeface="Arial" pitchFamily="34" charset="0"/>
              </a:rPr>
              <a:t>HTTP://WWW.ACM.ORG/EDUCATION/CURRICULA-RECOMMENDATIONS</a:t>
            </a:r>
          </a:p>
        </p:txBody>
      </p:sp>
    </p:spTree>
    <p:extLst>
      <p:ext uri="{BB962C8B-B14F-4D97-AF65-F5344CB8AC3E}">
        <p14:creationId xmlns:p14="http://schemas.microsoft.com/office/powerpoint/2010/main" val="957587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For example </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1271540" y="2220678"/>
            <a:ext cx="14153522" cy="5273815"/>
          </a:xfrm>
          <a:prstGeom prst="rect">
            <a:avLst/>
          </a:prstGeom>
        </p:spPr>
      </p:pic>
    </p:spTree>
    <p:extLst>
      <p:ext uri="{BB962C8B-B14F-4D97-AF65-F5344CB8AC3E}">
        <p14:creationId xmlns:p14="http://schemas.microsoft.com/office/powerpoint/2010/main" val="269195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27270" y="1794503"/>
            <a:ext cx="6910149" cy="5802791"/>
          </a:xfrm>
        </p:spPr>
        <p:txBody>
          <a:bodyPr>
            <a:normAutofit fontScale="92500" lnSpcReduction="20000"/>
          </a:bodyPr>
          <a:lstStyle/>
          <a:p>
            <a:pPr>
              <a:buNone/>
            </a:pPr>
            <a:r>
              <a:rPr lang="en-US" dirty="0">
                <a:solidFill>
                  <a:srgbClr val="255A63"/>
                </a:solidFill>
              </a:rPr>
              <a:t>Core</a:t>
            </a:r>
          </a:p>
          <a:p>
            <a:pPr lvl="1">
              <a:buNone/>
            </a:pPr>
            <a:r>
              <a:rPr lang="en-US" dirty="0">
                <a:solidFill>
                  <a:srgbClr val="255A63"/>
                </a:solidFill>
              </a:rPr>
              <a:t>Fundamentals of computation</a:t>
            </a:r>
          </a:p>
          <a:p>
            <a:pPr lvl="1">
              <a:buNone/>
            </a:pPr>
            <a:r>
              <a:rPr lang="en-US" dirty="0">
                <a:solidFill>
                  <a:srgbClr val="255A63"/>
                </a:solidFill>
              </a:rPr>
              <a:t>Algorithms &amp; data structures</a:t>
            </a:r>
          </a:p>
          <a:p>
            <a:pPr lvl="1">
              <a:buNone/>
            </a:pPr>
            <a:r>
              <a:rPr lang="en-US" dirty="0">
                <a:solidFill>
                  <a:srgbClr val="255A63"/>
                </a:solidFill>
              </a:rPr>
              <a:t>Automata</a:t>
            </a:r>
          </a:p>
          <a:p>
            <a:pPr lvl="1">
              <a:buNone/>
            </a:pPr>
            <a:r>
              <a:rPr lang="en-US" dirty="0">
                <a:solidFill>
                  <a:srgbClr val="255A63"/>
                </a:solidFill>
              </a:rPr>
              <a:t>Operating systems</a:t>
            </a:r>
          </a:p>
          <a:p>
            <a:pPr lvl="1">
              <a:buNone/>
            </a:pPr>
            <a:r>
              <a:rPr lang="en-US" dirty="0">
                <a:solidFill>
                  <a:srgbClr val="255A63"/>
                </a:solidFill>
              </a:rPr>
              <a:t>Compilers &amp; languages</a:t>
            </a:r>
          </a:p>
          <a:p>
            <a:pPr>
              <a:buNone/>
            </a:pPr>
            <a:r>
              <a:rPr lang="en-US" dirty="0">
                <a:solidFill>
                  <a:srgbClr val="255A63"/>
                </a:solidFill>
              </a:rPr>
              <a:t>Applied</a:t>
            </a:r>
          </a:p>
          <a:p>
            <a:pPr lvl="1">
              <a:buNone/>
            </a:pPr>
            <a:r>
              <a:rPr lang="en-US" dirty="0">
                <a:solidFill>
                  <a:srgbClr val="255A63"/>
                </a:solidFill>
              </a:rPr>
              <a:t>Data management</a:t>
            </a:r>
          </a:p>
          <a:p>
            <a:pPr lvl="1">
              <a:buNone/>
            </a:pPr>
            <a:r>
              <a:rPr lang="en-US" dirty="0">
                <a:solidFill>
                  <a:srgbClr val="255A63"/>
                </a:solidFill>
              </a:rPr>
              <a:t>Networking</a:t>
            </a:r>
          </a:p>
          <a:p>
            <a:pPr lvl="1">
              <a:buNone/>
            </a:pPr>
            <a:r>
              <a:rPr lang="en-US" dirty="0">
                <a:solidFill>
                  <a:srgbClr val="255A63"/>
                </a:solidFill>
              </a:rPr>
              <a:t>Security </a:t>
            </a:r>
          </a:p>
          <a:p>
            <a:pPr lvl="1">
              <a:buNone/>
            </a:pPr>
            <a:r>
              <a:rPr lang="en-US" dirty="0">
                <a:solidFill>
                  <a:srgbClr val="255A63"/>
                </a:solidFill>
              </a:rPr>
              <a:t>Distributed systems</a:t>
            </a:r>
          </a:p>
          <a:p>
            <a:pPr lvl="1">
              <a:buNone/>
            </a:pPr>
            <a:r>
              <a:rPr lang="en-US" dirty="0">
                <a:solidFill>
                  <a:srgbClr val="255A63"/>
                </a:solidFill>
              </a:rPr>
              <a:t>User interaction (useful) </a:t>
            </a:r>
          </a:p>
        </p:txBody>
      </p:sp>
      <p:sp>
        <p:nvSpPr>
          <p:cNvPr id="4" name="Content Placeholder 3"/>
          <p:cNvSpPr>
            <a:spLocks noGrp="1"/>
          </p:cNvSpPr>
          <p:nvPr>
            <p:ph sz="half" idx="2"/>
          </p:nvPr>
        </p:nvSpPr>
        <p:spPr>
          <a:xfrm>
            <a:off x="8058885" y="1807566"/>
            <a:ext cx="8043534" cy="5802791"/>
          </a:xfrm>
        </p:spPr>
        <p:txBody>
          <a:bodyPr>
            <a:normAutofit fontScale="92500" lnSpcReduction="20000"/>
          </a:bodyPr>
          <a:lstStyle/>
          <a:p>
            <a:pPr>
              <a:buNone/>
            </a:pPr>
            <a:r>
              <a:rPr lang="en-US" dirty="0">
                <a:solidFill>
                  <a:srgbClr val="255A63"/>
                </a:solidFill>
              </a:rPr>
              <a:t>Contextual</a:t>
            </a:r>
          </a:p>
          <a:p>
            <a:pPr lvl="1">
              <a:buNone/>
            </a:pPr>
            <a:r>
              <a:rPr lang="en-US" dirty="0">
                <a:solidFill>
                  <a:srgbClr val="255A63"/>
                </a:solidFill>
              </a:rPr>
              <a:t>Project management</a:t>
            </a:r>
          </a:p>
          <a:p>
            <a:pPr lvl="1">
              <a:buNone/>
            </a:pPr>
            <a:r>
              <a:rPr lang="en-US" dirty="0">
                <a:solidFill>
                  <a:srgbClr val="255A63"/>
                </a:solidFill>
              </a:rPr>
              <a:t>Requirements management</a:t>
            </a:r>
          </a:p>
          <a:p>
            <a:pPr lvl="1">
              <a:buNone/>
            </a:pPr>
            <a:r>
              <a:rPr lang="en-US" dirty="0">
                <a:solidFill>
                  <a:srgbClr val="255A63"/>
                </a:solidFill>
              </a:rPr>
              <a:t>Analysis &amp; architecture</a:t>
            </a:r>
          </a:p>
          <a:p>
            <a:pPr lvl="1">
              <a:buNone/>
            </a:pPr>
            <a:r>
              <a:rPr lang="en-US" dirty="0">
                <a:solidFill>
                  <a:srgbClr val="255A63"/>
                </a:solidFill>
              </a:rPr>
              <a:t>Software quality &amp; process</a:t>
            </a:r>
          </a:p>
          <a:p>
            <a:pPr lvl="1">
              <a:buNone/>
            </a:pPr>
            <a:r>
              <a:rPr lang="en-US" dirty="0">
                <a:solidFill>
                  <a:srgbClr val="255A63"/>
                </a:solidFill>
              </a:rPr>
              <a:t>Business context (MIS)</a:t>
            </a:r>
          </a:p>
          <a:p>
            <a:pPr>
              <a:buNone/>
            </a:pPr>
            <a:r>
              <a:rPr lang="en-US" dirty="0">
                <a:solidFill>
                  <a:srgbClr val="255A63"/>
                </a:solidFill>
              </a:rPr>
              <a:t>Missing</a:t>
            </a:r>
          </a:p>
          <a:p>
            <a:pPr lvl="1">
              <a:buNone/>
            </a:pPr>
            <a:r>
              <a:rPr lang="en-US" dirty="0">
                <a:solidFill>
                  <a:srgbClr val="255A63"/>
                </a:solidFill>
              </a:rPr>
              <a:t>Product management (it’s over in Marketing. Sort of.)</a:t>
            </a:r>
          </a:p>
          <a:p>
            <a:pPr lvl="1">
              <a:buNone/>
            </a:pPr>
            <a:r>
              <a:rPr lang="en-US" dirty="0">
                <a:solidFill>
                  <a:srgbClr val="255A63"/>
                </a:solidFill>
              </a:rPr>
              <a:t>Operational topics (full lifecycle &amp; execution issues)</a:t>
            </a:r>
          </a:p>
          <a:p>
            <a:pPr lvl="1">
              <a:buNone/>
            </a:pPr>
            <a:r>
              <a:rPr lang="en-US" dirty="0">
                <a:solidFill>
                  <a:srgbClr val="255A63"/>
                </a:solidFill>
              </a:rPr>
              <a:t>Organization and culture</a:t>
            </a:r>
          </a:p>
          <a:p>
            <a:pPr lvl="1">
              <a:buNone/>
            </a:pPr>
            <a:r>
              <a:rPr lang="en-US" dirty="0">
                <a:solidFill>
                  <a:srgbClr val="255A63"/>
                </a:solidFill>
              </a:rPr>
              <a:t>Realistic experiential labs &amp; simulations: full-lifecycle, full-stack</a:t>
            </a:r>
          </a:p>
        </p:txBody>
      </p:sp>
      <p:sp>
        <p:nvSpPr>
          <p:cNvPr id="6" name="TextBox 5"/>
          <p:cNvSpPr txBox="1"/>
          <p:nvPr/>
        </p:nvSpPr>
        <p:spPr>
          <a:xfrm>
            <a:off x="3277335" y="7212911"/>
            <a:ext cx="3610018" cy="768765"/>
          </a:xfrm>
          <a:prstGeom prst="rect">
            <a:avLst/>
          </a:prstGeom>
          <a:noFill/>
        </p:spPr>
        <p:txBody>
          <a:bodyPr wrap="none" lIns="121249" tIns="60625" rIns="121249" bIns="60625" rtlCol="0">
            <a:spAutoFit/>
          </a:bodyPr>
          <a:lstStyle/>
          <a:p>
            <a:r>
              <a:rPr lang="en-US" sz="4200" b="1" dirty="0">
                <a:solidFill>
                  <a:srgbClr val="255A63"/>
                </a:solidFill>
              </a:rPr>
              <a:t>INFORMATICS?</a:t>
            </a:r>
          </a:p>
        </p:txBody>
      </p:sp>
      <p:sp>
        <p:nvSpPr>
          <p:cNvPr id="8" name="7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Core vs. Contextual Courses</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0" name="9 Elipse"/>
          <p:cNvSpPr/>
          <p:nvPr/>
        </p:nvSpPr>
        <p:spPr>
          <a:xfrm>
            <a:off x="1333451" y="1908793"/>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1" name="10 Elipse"/>
          <p:cNvSpPr/>
          <p:nvPr/>
        </p:nvSpPr>
        <p:spPr>
          <a:xfrm>
            <a:off x="2100711" y="2382405"/>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2" name="11 Elipse"/>
          <p:cNvSpPr/>
          <p:nvPr/>
        </p:nvSpPr>
        <p:spPr>
          <a:xfrm>
            <a:off x="2094085" y="2781281"/>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3" name="12 Elipse"/>
          <p:cNvSpPr/>
          <p:nvPr/>
        </p:nvSpPr>
        <p:spPr>
          <a:xfrm>
            <a:off x="2102037" y="3218586"/>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4" name="13 Elipse"/>
          <p:cNvSpPr/>
          <p:nvPr/>
        </p:nvSpPr>
        <p:spPr>
          <a:xfrm>
            <a:off x="2095411" y="3617462"/>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5" name="14 Elipse"/>
          <p:cNvSpPr/>
          <p:nvPr/>
        </p:nvSpPr>
        <p:spPr>
          <a:xfrm>
            <a:off x="2088784" y="4040191"/>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6" name="15 Elipse"/>
          <p:cNvSpPr/>
          <p:nvPr/>
        </p:nvSpPr>
        <p:spPr>
          <a:xfrm>
            <a:off x="8542593" y="2391681"/>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7" name="16 Elipse"/>
          <p:cNvSpPr/>
          <p:nvPr/>
        </p:nvSpPr>
        <p:spPr>
          <a:xfrm>
            <a:off x="8535967" y="2790557"/>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8" name="17 Elipse"/>
          <p:cNvSpPr/>
          <p:nvPr/>
        </p:nvSpPr>
        <p:spPr>
          <a:xfrm>
            <a:off x="8543919" y="3227862"/>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9" name="18 Elipse"/>
          <p:cNvSpPr/>
          <p:nvPr/>
        </p:nvSpPr>
        <p:spPr>
          <a:xfrm>
            <a:off x="8537293" y="3626738"/>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0" name="19 Elipse"/>
          <p:cNvSpPr/>
          <p:nvPr/>
        </p:nvSpPr>
        <p:spPr>
          <a:xfrm>
            <a:off x="8530666" y="4049467"/>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1" name="20 Elipse"/>
          <p:cNvSpPr/>
          <p:nvPr/>
        </p:nvSpPr>
        <p:spPr>
          <a:xfrm>
            <a:off x="2087459" y="4953323"/>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2" name="21 Elipse"/>
          <p:cNvSpPr/>
          <p:nvPr/>
        </p:nvSpPr>
        <p:spPr>
          <a:xfrm>
            <a:off x="2080833" y="535219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3" name="22 Elipse"/>
          <p:cNvSpPr/>
          <p:nvPr/>
        </p:nvSpPr>
        <p:spPr>
          <a:xfrm>
            <a:off x="2088785" y="5789504"/>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4" name="23 Elipse"/>
          <p:cNvSpPr/>
          <p:nvPr/>
        </p:nvSpPr>
        <p:spPr>
          <a:xfrm>
            <a:off x="2082159" y="6188380"/>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5" name="24 Elipse"/>
          <p:cNvSpPr/>
          <p:nvPr/>
        </p:nvSpPr>
        <p:spPr>
          <a:xfrm>
            <a:off x="2075532" y="661110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6" name="25 Elipse"/>
          <p:cNvSpPr/>
          <p:nvPr/>
        </p:nvSpPr>
        <p:spPr>
          <a:xfrm>
            <a:off x="8513435" y="497054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8" name="27 Elipse"/>
          <p:cNvSpPr/>
          <p:nvPr/>
        </p:nvSpPr>
        <p:spPr>
          <a:xfrm>
            <a:off x="8514761" y="5703367"/>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9" name="28 Elipse"/>
          <p:cNvSpPr/>
          <p:nvPr/>
        </p:nvSpPr>
        <p:spPr>
          <a:xfrm>
            <a:off x="8508135" y="6444136"/>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30" name="29 Elipse"/>
          <p:cNvSpPr/>
          <p:nvPr/>
        </p:nvSpPr>
        <p:spPr>
          <a:xfrm>
            <a:off x="8501508" y="6866865"/>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31" name="30 Rectángulo redondeado"/>
          <p:cNvSpPr/>
          <p:nvPr/>
        </p:nvSpPr>
        <p:spPr>
          <a:xfrm>
            <a:off x="7707085" y="1580606"/>
            <a:ext cx="8277768" cy="6113417"/>
          </a:xfrm>
          <a:prstGeom prst="roundRect">
            <a:avLst>
              <a:gd name="adj" fmla="val 12180"/>
            </a:avLst>
          </a:prstGeom>
          <a:noFill/>
          <a:ln w="76200">
            <a:solidFill>
              <a:srgbClr val="F05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390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8 Rectángulo"/>
          <p:cNvSpPr/>
          <p:nvPr/>
        </p:nvSpPr>
        <p:spPr>
          <a:xfrm>
            <a:off x="11077303" y="1828801"/>
            <a:ext cx="4349931" cy="5564778"/>
          </a:xfrm>
          <a:prstGeom prst="rect">
            <a:avLst/>
          </a:prstGeom>
          <a:solidFill>
            <a:srgbClr val="A093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255A63"/>
              </a:solidFill>
            </a:endParaRPr>
          </a:p>
        </p:txBody>
      </p:sp>
      <p:sp>
        <p:nvSpPr>
          <p:cNvPr id="3" name="Content Placeholder 2"/>
          <p:cNvSpPr>
            <a:spLocks noGrp="1"/>
          </p:cNvSpPr>
          <p:nvPr>
            <p:ph idx="1"/>
          </p:nvPr>
        </p:nvSpPr>
        <p:spPr>
          <a:xfrm>
            <a:off x="414924" y="1733065"/>
            <a:ext cx="11002003" cy="6287529"/>
          </a:xfrm>
        </p:spPr>
        <p:txBody>
          <a:bodyPr>
            <a:noAutofit/>
          </a:bodyPr>
          <a:lstStyle/>
          <a:p>
            <a:pPr marL="606242" lvl="1" indent="0">
              <a:buNone/>
            </a:pPr>
            <a:r>
              <a:rPr lang="en-US" dirty="0">
                <a:solidFill>
                  <a:srgbClr val="255A63"/>
                </a:solidFill>
                <a:latin typeface="Arial" pitchFamily="34" charset="0"/>
                <a:cs typeface="Arial" pitchFamily="34" charset="0"/>
              </a:rPr>
              <a:t>Agile/</a:t>
            </a:r>
            <a:r>
              <a:rPr lang="en-US" dirty="0" err="1">
                <a:solidFill>
                  <a:srgbClr val="255A63"/>
                </a:solidFill>
                <a:latin typeface="Arial" pitchFamily="34" charset="0"/>
                <a:cs typeface="Arial" pitchFamily="34" charset="0"/>
              </a:rPr>
              <a:t>DevOps</a:t>
            </a:r>
            <a:r>
              <a:rPr lang="en-US" dirty="0">
                <a:solidFill>
                  <a:srgbClr val="255A63"/>
                </a:solidFill>
                <a:latin typeface="Arial" pitchFamily="34" charset="0"/>
                <a:cs typeface="Arial" pitchFamily="34" charset="0"/>
              </a:rPr>
              <a:t> importance, definitions, background</a:t>
            </a:r>
          </a:p>
          <a:p>
            <a:pPr marL="606242" lvl="1" indent="0">
              <a:buNone/>
            </a:pPr>
            <a:r>
              <a:rPr lang="en-US" dirty="0">
                <a:solidFill>
                  <a:srgbClr val="255A63"/>
                </a:solidFill>
                <a:latin typeface="Arial" pitchFamily="34" charset="0"/>
                <a:cs typeface="Arial" pitchFamily="34" charset="0"/>
              </a:rPr>
              <a:t>Five Competency Areas</a:t>
            </a:r>
          </a:p>
          <a:p>
            <a:pPr marL="1818732" lvl="2" indent="-606247">
              <a:buFont typeface="+mj-lt"/>
              <a:buAutoNum type="arabicPeriod"/>
            </a:pPr>
            <a:r>
              <a:rPr lang="en-US" sz="3200" dirty="0">
                <a:solidFill>
                  <a:srgbClr val="255A63"/>
                </a:solidFill>
                <a:latin typeface="Arial" pitchFamily="34" charset="0"/>
                <a:cs typeface="Arial" pitchFamily="34" charset="0"/>
              </a:rPr>
              <a:t>Dynamic infrastructure and operations</a:t>
            </a:r>
          </a:p>
          <a:p>
            <a:pPr marL="1818732" lvl="2" indent="-606247">
              <a:buFont typeface="+mj-lt"/>
              <a:buAutoNum type="arabicPeriod"/>
            </a:pPr>
            <a:r>
              <a:rPr lang="en-US" sz="3200" dirty="0">
                <a:solidFill>
                  <a:srgbClr val="255A63"/>
                </a:solidFill>
                <a:latin typeface="Arial" pitchFamily="34" charset="0"/>
                <a:cs typeface="Arial" pitchFamily="34" charset="0"/>
              </a:rPr>
              <a:t>Continuous delivery</a:t>
            </a:r>
          </a:p>
          <a:p>
            <a:pPr marL="1818732" lvl="2" indent="-606247">
              <a:buFont typeface="+mj-lt"/>
              <a:buAutoNum type="arabicPeriod"/>
            </a:pPr>
            <a:r>
              <a:rPr lang="en-US" sz="3200" dirty="0">
                <a:solidFill>
                  <a:srgbClr val="255A63"/>
                </a:solidFill>
                <a:latin typeface="Arial" pitchFamily="34" charset="0"/>
                <a:cs typeface="Arial" pitchFamily="34" charset="0"/>
              </a:rPr>
              <a:t>Product management</a:t>
            </a:r>
          </a:p>
          <a:p>
            <a:pPr marL="1818732" lvl="2" indent="-606247">
              <a:buFont typeface="+mj-lt"/>
              <a:buAutoNum type="arabicPeriod"/>
            </a:pPr>
            <a:r>
              <a:rPr lang="en-US" sz="3200" dirty="0">
                <a:solidFill>
                  <a:srgbClr val="255A63"/>
                </a:solidFill>
                <a:latin typeface="Arial" pitchFamily="34" charset="0"/>
                <a:cs typeface="Arial" pitchFamily="34" charset="0"/>
              </a:rPr>
              <a:t>Resource and execution</a:t>
            </a:r>
          </a:p>
          <a:p>
            <a:pPr marL="1818732" lvl="2" indent="-606247">
              <a:buFont typeface="+mj-lt"/>
              <a:buAutoNum type="arabicPeriod"/>
            </a:pPr>
            <a:r>
              <a:rPr lang="en-US" sz="3200" dirty="0">
                <a:solidFill>
                  <a:srgbClr val="255A63"/>
                </a:solidFill>
                <a:latin typeface="Arial" pitchFamily="34" charset="0"/>
                <a:cs typeface="Arial" pitchFamily="34" charset="0"/>
              </a:rPr>
              <a:t>Organization and culture</a:t>
            </a:r>
          </a:p>
          <a:p>
            <a:pPr marL="606242" lvl="1" indent="0">
              <a:buNone/>
            </a:pPr>
            <a:r>
              <a:rPr lang="en-US" dirty="0">
                <a:solidFill>
                  <a:srgbClr val="255A63"/>
                </a:solidFill>
                <a:latin typeface="Arial" pitchFamily="34" charset="0"/>
                <a:cs typeface="Arial" pitchFamily="34" charset="0"/>
              </a:rPr>
              <a:t>Recommendations for course adaptations</a:t>
            </a:r>
          </a:p>
          <a:p>
            <a:pPr marL="606242" lvl="1" indent="0">
              <a:buNone/>
            </a:pPr>
            <a:r>
              <a:rPr lang="en-US" dirty="0">
                <a:solidFill>
                  <a:srgbClr val="255A63"/>
                </a:solidFill>
                <a:latin typeface="Arial" pitchFamily="34" charset="0"/>
                <a:cs typeface="Arial" pitchFamily="34" charset="0"/>
              </a:rPr>
              <a:t>Digital labs and simulations</a:t>
            </a:r>
          </a:p>
          <a:p>
            <a:pPr marL="606242" lvl="1" indent="0">
              <a:buNone/>
            </a:pPr>
            <a:endParaRPr lang="en-US" dirty="0">
              <a:solidFill>
                <a:srgbClr val="255A63"/>
              </a:solidFill>
              <a:latin typeface="Arial" pitchFamily="34" charset="0"/>
              <a:cs typeface="Arial" pitchFamily="34" charset="0"/>
            </a:endParaRPr>
          </a:p>
          <a:p>
            <a:pPr marL="606242" lvl="1" indent="0">
              <a:buNone/>
            </a:pPr>
            <a:r>
              <a:rPr lang="en-US" dirty="0">
                <a:solidFill>
                  <a:srgbClr val="255A63"/>
                </a:solidFill>
                <a:latin typeface="Arial" pitchFamily="34" charset="0"/>
                <a:cs typeface="Arial" pitchFamily="34" charset="0"/>
              </a:rPr>
              <a:t>http://dynamicit.education</a:t>
            </a:r>
          </a:p>
        </p:txBody>
      </p:sp>
      <p:pic>
        <p:nvPicPr>
          <p:cNvPr id="5" name="Picture 4"/>
          <p:cNvPicPr>
            <a:picLocks noChangeAspect="1"/>
          </p:cNvPicPr>
          <p:nvPr/>
        </p:nvPicPr>
        <p:blipFill>
          <a:blip r:embed="rId3"/>
          <a:stretch>
            <a:fillRect/>
          </a:stretch>
        </p:blipFill>
        <p:spPr>
          <a:xfrm>
            <a:off x="11134748" y="1881050"/>
            <a:ext cx="4249216" cy="5469980"/>
          </a:xfrm>
          <a:prstGeom prst="rect">
            <a:avLst/>
          </a:prstGeom>
        </p:spPr>
      </p:pic>
      <p:sp>
        <p:nvSpPr>
          <p:cNvPr id="4" name="3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The Report</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146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Dynamic Infrastructure and Operations</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5943599" y="3081961"/>
            <a:ext cx="9405258" cy="2574256"/>
          </a:xfrm>
          <a:prstGeom prst="rect">
            <a:avLst/>
          </a:prstGeom>
        </p:spPr>
        <p:txBody>
          <a:bodyPr vert="horz" lIns="91440" tIns="45720" rIns="91440" bIns="45720" rtlCol="0" anchor="ctr">
            <a:normAutofit/>
          </a:bodyPr>
          <a:lstStyle/>
          <a:p>
            <a:pPr lvl="0">
              <a:defRPr/>
            </a:pPr>
            <a:r>
              <a:rPr lang="en-US" sz="4000" b="1" i="1" kern="2000" dirty="0">
                <a:solidFill>
                  <a:srgbClr val="255A63"/>
                </a:solidFill>
                <a:latin typeface="Arial" pitchFamily="34" charset="0"/>
                <a:ea typeface="Verdana" pitchFamily="34" charset="0"/>
                <a:cs typeface="Arial" pitchFamily="34" charset="0"/>
              </a:rPr>
              <a:t>From physical, hand-configured infrastructure to virtual, software-defined infrastructure</a:t>
            </a:r>
            <a:endParaRPr kumimoji="0" lang="en-US" sz="40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7170" name="Picture 2" descr="F:\Videos\GoToMarketers\DMA\DOES PPT\Cosas\Infrastructure-51.png"/>
          <p:cNvPicPr>
            <a:picLocks noChangeAspect="1" noChangeArrowheads="1"/>
          </p:cNvPicPr>
          <p:nvPr/>
        </p:nvPicPr>
        <p:blipFill>
          <a:blip r:embed="rId3"/>
          <a:srcRect/>
          <a:stretch>
            <a:fillRect/>
          </a:stretch>
        </p:blipFill>
        <p:spPr bwMode="auto">
          <a:xfrm>
            <a:off x="2704011" y="3174431"/>
            <a:ext cx="2119675" cy="2281035"/>
          </a:xfrm>
          <a:prstGeom prst="rect">
            <a:avLst/>
          </a:prstGeom>
          <a:noFill/>
        </p:spPr>
      </p:pic>
    </p:spTree>
    <p:extLst>
      <p:ext uri="{BB962C8B-B14F-4D97-AF65-F5344CB8AC3E}">
        <p14:creationId xmlns:p14="http://schemas.microsoft.com/office/powerpoint/2010/main" val="388516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700170" y="2286828"/>
            <a:ext cx="3714921" cy="3945623"/>
          </a:xfrm>
          <a:prstGeom prst="rect">
            <a:avLst/>
          </a:prstGeom>
        </p:spPr>
      </p:pic>
      <p:sp>
        <p:nvSpPr>
          <p:cNvPr id="5" name="4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Charlie Betz</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7" name="6 Grupo"/>
          <p:cNvGrpSpPr/>
          <p:nvPr/>
        </p:nvGrpSpPr>
        <p:grpSpPr>
          <a:xfrm>
            <a:off x="6844290" y="2429701"/>
            <a:ext cx="8571975" cy="2908261"/>
            <a:chOff x="1629314" y="2541495"/>
            <a:chExt cx="8571975" cy="2908324"/>
          </a:xfrm>
        </p:grpSpPr>
        <p:pic>
          <p:nvPicPr>
            <p:cNvPr id="8" name="Picture 2" descr="F:\Videos\GoToMarketers\Kepner Tregoe\IMG\PPT-02.png"/>
            <p:cNvPicPr>
              <a:picLocks noChangeAspect="1" noChangeArrowheads="1"/>
            </p:cNvPicPr>
            <p:nvPr/>
          </p:nvPicPr>
          <p:blipFill>
            <a:blip r:embed="rId4" cstate="print"/>
            <a:stretch>
              <a:fillRect/>
            </a:stretch>
          </p:blipFill>
          <p:spPr bwMode="auto">
            <a:xfrm>
              <a:off x="1700321" y="2564355"/>
              <a:ext cx="674254" cy="548644"/>
            </a:xfrm>
            <a:prstGeom prst="rect">
              <a:avLst/>
            </a:prstGeom>
            <a:noFill/>
          </p:spPr>
        </p:pic>
        <p:pic>
          <p:nvPicPr>
            <p:cNvPr id="9" name="Picture 3" descr="F:\Videos\GoToMarketers\Kepner Tregoe\IMG\PPT-03.png"/>
            <p:cNvPicPr>
              <a:picLocks noChangeAspect="1" noChangeArrowheads="1"/>
            </p:cNvPicPr>
            <p:nvPr/>
          </p:nvPicPr>
          <p:blipFill>
            <a:blip r:embed="rId5"/>
            <a:stretch>
              <a:fillRect/>
            </a:stretch>
          </p:blipFill>
          <p:spPr bwMode="auto">
            <a:xfrm>
              <a:off x="1629314" y="3461760"/>
              <a:ext cx="802115" cy="579933"/>
            </a:xfrm>
            <a:prstGeom prst="rect">
              <a:avLst/>
            </a:prstGeom>
            <a:noFill/>
          </p:spPr>
        </p:pic>
        <p:pic>
          <p:nvPicPr>
            <p:cNvPr id="10" name="Picture 4" descr="F:\Videos\GoToMarketers\Kepner Tregoe\IMG\PPT-04.png"/>
            <p:cNvPicPr>
              <a:picLocks noChangeAspect="1" noChangeArrowheads="1"/>
            </p:cNvPicPr>
            <p:nvPr/>
          </p:nvPicPr>
          <p:blipFill>
            <a:blip r:embed="rId6" cstate="print"/>
            <a:stretch>
              <a:fillRect/>
            </a:stretch>
          </p:blipFill>
          <p:spPr bwMode="auto">
            <a:xfrm>
              <a:off x="1700167" y="4327445"/>
              <a:ext cx="673977" cy="673977"/>
            </a:xfrm>
            <a:prstGeom prst="rect">
              <a:avLst/>
            </a:prstGeom>
            <a:noFill/>
          </p:spPr>
        </p:pic>
        <p:sp>
          <p:nvSpPr>
            <p:cNvPr id="11" name="10 Rectángulo"/>
            <p:cNvSpPr/>
            <p:nvPr/>
          </p:nvSpPr>
          <p:spPr>
            <a:xfrm>
              <a:off x="2073289" y="2541495"/>
              <a:ext cx="8128000" cy="2908324"/>
            </a:xfrm>
            <a:prstGeom prst="rect">
              <a:avLst/>
            </a:prstGeom>
          </p:spPr>
          <p:txBody>
            <a:bodyPr>
              <a:spAutoFit/>
            </a:bodyPr>
            <a:lstStyle/>
            <a:p>
              <a:pPr lvl="1">
                <a:buNone/>
              </a:pPr>
              <a:r>
                <a:rPr lang="en-US" sz="3000" b="1" dirty="0" err="1">
                  <a:solidFill>
                    <a:srgbClr val="255A63"/>
                  </a:solidFill>
                  <a:latin typeface="Arial" pitchFamily="34" charset="0"/>
                  <a:ea typeface="Roboto Slab" pitchFamily="2" charset="0"/>
                  <a:cs typeface="Arial" pitchFamily="34" charset="0"/>
                </a:rPr>
                <a:t>CharlesTBetz</a:t>
              </a:r>
              <a:endParaRPr lang="en-US" sz="3000" b="1" dirty="0">
                <a:solidFill>
                  <a:srgbClr val="255A63"/>
                </a:solidFill>
                <a:latin typeface="Arial" pitchFamily="34" charset="0"/>
                <a:ea typeface="Roboto Slab" pitchFamily="2" charset="0"/>
                <a:cs typeface="Arial" pitchFamily="34" charset="0"/>
              </a:endParaRPr>
            </a:p>
            <a:p>
              <a:pPr lvl="1"/>
              <a:endParaRPr lang="en-US" sz="3000" b="1" dirty="0">
                <a:solidFill>
                  <a:srgbClr val="255A63"/>
                </a:solidFill>
                <a:latin typeface="Arial" pitchFamily="34" charset="0"/>
                <a:ea typeface="Roboto Slab" pitchFamily="2" charset="0"/>
                <a:cs typeface="Arial" pitchFamily="34" charset="0"/>
              </a:endParaRPr>
            </a:p>
            <a:p>
              <a:pPr lvl="1"/>
              <a:r>
                <a:rPr lang="en-US" sz="3000" b="1" dirty="0">
                  <a:solidFill>
                    <a:srgbClr val="255A63"/>
                  </a:solidFill>
                  <a:latin typeface="Arial" pitchFamily="34" charset="0"/>
                  <a:ea typeface="Roboto Slab" pitchFamily="2" charset="0"/>
                  <a:cs typeface="Arial" pitchFamily="34" charset="0"/>
                </a:rPr>
                <a:t>char@dm-academy.com</a:t>
              </a:r>
            </a:p>
            <a:p>
              <a:pPr lvl="1"/>
              <a:endParaRPr lang="en-US" sz="3000" b="1" dirty="0">
                <a:solidFill>
                  <a:srgbClr val="255A63"/>
                </a:solidFill>
                <a:latin typeface="Arial" pitchFamily="34" charset="0"/>
                <a:ea typeface="Roboto Slab" pitchFamily="2" charset="0"/>
                <a:cs typeface="Arial" pitchFamily="34" charset="0"/>
              </a:endParaRPr>
            </a:p>
            <a:p>
              <a:pPr lvl="1"/>
              <a:r>
                <a:rPr lang="en-US" sz="3000" b="1" dirty="0">
                  <a:solidFill>
                    <a:srgbClr val="255A63"/>
                  </a:solidFill>
                  <a:latin typeface="Arial" pitchFamily="34" charset="0"/>
                  <a:ea typeface="Roboto Slab" pitchFamily="2" charset="0"/>
                  <a:cs typeface="Arial" pitchFamily="34" charset="0"/>
                </a:rPr>
                <a:t>www.lean4it.com</a:t>
              </a:r>
            </a:p>
            <a:p>
              <a:pPr lvl="1"/>
              <a:endParaRPr lang="en-US" sz="3000" dirty="0">
                <a:solidFill>
                  <a:srgbClr val="255A63"/>
                </a:solidFill>
                <a:latin typeface="Cambria" pitchFamily="18" charset="0"/>
                <a:ea typeface="Roboto Slab" pitchFamily="2" charset="0"/>
              </a:endParaRPr>
            </a:p>
          </p:txBody>
        </p:sp>
      </p:grpSp>
    </p:spTree>
    <p:extLst>
      <p:ext uri="{BB962C8B-B14F-4D97-AF65-F5344CB8AC3E}">
        <p14:creationId xmlns:p14="http://schemas.microsoft.com/office/powerpoint/2010/main" val="351296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5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Continuous Delivery</a:t>
            </a:r>
          </a:p>
        </p:txBody>
      </p:sp>
      <p:cxnSp>
        <p:nvCxnSpPr>
          <p:cNvPr id="7" name="6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6609804" y="2833766"/>
            <a:ext cx="8294911" cy="3305775"/>
          </a:xfrm>
          <a:prstGeom prst="rect">
            <a:avLst/>
          </a:prstGeom>
        </p:spPr>
        <p:txBody>
          <a:bodyPr vert="horz" lIns="91440" tIns="45720" rIns="91440" bIns="45720" rtlCol="0" anchor="ctr">
            <a:normAutofit/>
          </a:bodyPr>
          <a:lstStyle/>
          <a:p>
            <a:pPr lvl="0">
              <a:defRPr/>
            </a:pPr>
            <a:r>
              <a:rPr lang="en-US" sz="4000" b="1" i="1" kern="2000" dirty="0">
                <a:solidFill>
                  <a:srgbClr val="255A63"/>
                </a:solidFill>
                <a:latin typeface="Arial" pitchFamily="34" charset="0"/>
                <a:ea typeface="Verdana" pitchFamily="34" charset="0"/>
                <a:cs typeface="Arial" pitchFamily="34" charset="0"/>
              </a:rPr>
              <a:t>From “code complete” to “full lifecycle”; from batch handoffs to ongoing digital value production</a:t>
            </a:r>
            <a:endParaRPr kumimoji="0" lang="en-US" sz="40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6146" name="Picture 2" descr="F:\Videos\GoToMarketers\DMA\DOES PPT\Cosas\Delivery-50.png"/>
          <p:cNvPicPr>
            <a:picLocks noChangeAspect="1" noChangeArrowheads="1"/>
          </p:cNvPicPr>
          <p:nvPr/>
        </p:nvPicPr>
        <p:blipFill>
          <a:blip r:embed="rId3"/>
          <a:srcRect/>
          <a:stretch>
            <a:fillRect/>
          </a:stretch>
        </p:blipFill>
        <p:spPr bwMode="auto">
          <a:xfrm>
            <a:off x="2349092" y="3238138"/>
            <a:ext cx="3254875" cy="2468242"/>
          </a:xfrm>
          <a:prstGeom prst="rect">
            <a:avLst/>
          </a:prstGeom>
          <a:noFill/>
        </p:spPr>
      </p:pic>
    </p:spTree>
    <p:extLst>
      <p:ext uri="{BB962C8B-B14F-4D97-AF65-F5344CB8AC3E}">
        <p14:creationId xmlns:p14="http://schemas.microsoft.com/office/powerpoint/2010/main" val="203887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5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Product Management</a:t>
            </a:r>
          </a:p>
        </p:txBody>
      </p:sp>
      <p:cxnSp>
        <p:nvCxnSpPr>
          <p:cNvPr id="7" name="6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6309359" y="3068899"/>
            <a:ext cx="8373288" cy="2574256"/>
          </a:xfrm>
          <a:prstGeom prst="rect">
            <a:avLst/>
          </a:prstGeom>
        </p:spPr>
        <p:txBody>
          <a:bodyPr vert="horz" lIns="91440" tIns="45720" rIns="91440" bIns="45720" rtlCol="0" anchor="ctr">
            <a:normAutofit/>
          </a:bodyPr>
          <a:lstStyle/>
          <a:p>
            <a:pPr lvl="0">
              <a:defRPr/>
            </a:pPr>
            <a:r>
              <a:rPr lang="en-US" sz="4000" b="1" i="1" kern="2000" dirty="0">
                <a:solidFill>
                  <a:srgbClr val="255A63"/>
                </a:solidFill>
                <a:latin typeface="Arial" pitchFamily="34" charset="0"/>
                <a:ea typeface="Verdana" pitchFamily="34" charset="0"/>
                <a:cs typeface="Arial" pitchFamily="34" charset="0"/>
              </a:rPr>
              <a:t>From deliverable-focused project management to outcome-focused product management</a:t>
            </a:r>
            <a:endParaRPr kumimoji="0" lang="en-US" sz="40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5122" name="Picture 2" descr="F:\Videos\GoToMarketers\DMA\DOES PPT\Cosas\PM-49.png"/>
          <p:cNvPicPr>
            <a:picLocks noChangeAspect="1" noChangeArrowheads="1"/>
          </p:cNvPicPr>
          <p:nvPr/>
        </p:nvPicPr>
        <p:blipFill>
          <a:blip r:embed="rId3"/>
          <a:srcRect/>
          <a:stretch>
            <a:fillRect/>
          </a:stretch>
        </p:blipFill>
        <p:spPr bwMode="auto">
          <a:xfrm>
            <a:off x="2168434" y="2991579"/>
            <a:ext cx="2704012" cy="2704010"/>
          </a:xfrm>
          <a:prstGeom prst="rect">
            <a:avLst/>
          </a:prstGeom>
          <a:noFill/>
        </p:spPr>
      </p:pic>
    </p:spTree>
    <p:extLst>
      <p:ext uri="{BB962C8B-B14F-4D97-AF65-F5344CB8AC3E}">
        <p14:creationId xmlns:p14="http://schemas.microsoft.com/office/powerpoint/2010/main" val="2658447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5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Resource and Execution</a:t>
            </a:r>
          </a:p>
        </p:txBody>
      </p:sp>
      <p:cxnSp>
        <p:nvCxnSpPr>
          <p:cNvPr id="7" name="6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5917474" y="3108088"/>
            <a:ext cx="9326876" cy="2574256"/>
          </a:xfrm>
          <a:prstGeom prst="rect">
            <a:avLst/>
          </a:prstGeom>
        </p:spPr>
        <p:txBody>
          <a:bodyPr vert="horz" lIns="91440" tIns="45720" rIns="91440" bIns="45720" rtlCol="0" anchor="ctr">
            <a:normAutofit/>
          </a:bodyPr>
          <a:lstStyle/>
          <a:p>
            <a:pPr lvl="0">
              <a:defRPr/>
            </a:pPr>
            <a:r>
              <a:rPr lang="en-US" sz="4000" b="1" i="1" kern="2000" dirty="0">
                <a:solidFill>
                  <a:srgbClr val="255A63"/>
                </a:solidFill>
                <a:latin typeface="Arial" pitchFamily="34" charset="0"/>
                <a:ea typeface="Verdana" pitchFamily="34" charset="0"/>
                <a:cs typeface="Arial" pitchFamily="34" charset="0"/>
              </a:rPr>
              <a:t>From execution models resulting in overburden, multitasking and poor IT delivery, to concern for value, flaw, and work in process</a:t>
            </a:r>
            <a:endParaRPr kumimoji="0" lang="en-US" sz="40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4098" name="Picture 2" descr="F:\Videos\GoToMarketers\DMA\DOES PPT\Cosas\Execution-18.png"/>
          <p:cNvPicPr>
            <a:picLocks noChangeAspect="1" noChangeArrowheads="1"/>
          </p:cNvPicPr>
          <p:nvPr/>
        </p:nvPicPr>
        <p:blipFill>
          <a:blip r:embed="rId3"/>
          <a:srcRect/>
          <a:stretch>
            <a:fillRect/>
          </a:stretch>
        </p:blipFill>
        <p:spPr bwMode="auto">
          <a:xfrm>
            <a:off x="1780810" y="2952207"/>
            <a:ext cx="2916465" cy="2599508"/>
          </a:xfrm>
          <a:prstGeom prst="rect">
            <a:avLst/>
          </a:prstGeom>
          <a:noFill/>
        </p:spPr>
      </p:pic>
    </p:spTree>
    <p:extLst>
      <p:ext uri="{BB962C8B-B14F-4D97-AF65-F5344CB8AC3E}">
        <p14:creationId xmlns:p14="http://schemas.microsoft.com/office/powerpoint/2010/main" val="365562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5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Organization and Culture</a:t>
            </a:r>
          </a:p>
        </p:txBody>
      </p:sp>
      <p:cxnSp>
        <p:nvCxnSpPr>
          <p:cNvPr id="7" name="6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5930537" y="3108088"/>
            <a:ext cx="9653452" cy="2574256"/>
          </a:xfrm>
          <a:prstGeom prst="rect">
            <a:avLst/>
          </a:prstGeom>
        </p:spPr>
        <p:txBody>
          <a:bodyPr vert="horz" lIns="91440" tIns="45720" rIns="91440" bIns="45720" rtlCol="0" anchor="ctr">
            <a:normAutofit/>
          </a:bodyPr>
          <a:lstStyle/>
          <a:p>
            <a:pPr lvl="0">
              <a:defRPr/>
            </a:pPr>
            <a:r>
              <a:rPr lang="en-US" sz="4000" b="1" i="1" kern="2000" dirty="0">
                <a:solidFill>
                  <a:srgbClr val="255A63"/>
                </a:solidFill>
                <a:latin typeface="Arial" pitchFamily="34" charset="0"/>
                <a:ea typeface="Verdana" pitchFamily="34" charset="0"/>
                <a:cs typeface="Arial" pitchFamily="34" charset="0"/>
              </a:rPr>
              <a:t>From inattention to culture, to recognition of culture´s central role in digital product delivery effectiveness</a:t>
            </a:r>
            <a:endParaRPr kumimoji="0" lang="en-US" sz="4000" b="1" i="1"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3075" name="Picture 3" descr="F:\Videos\GoToMarketers\DMA\DOES PPT\Cosas\Organization-22.png"/>
          <p:cNvPicPr>
            <a:picLocks noChangeAspect="1" noChangeArrowheads="1"/>
          </p:cNvPicPr>
          <p:nvPr/>
        </p:nvPicPr>
        <p:blipFill>
          <a:blip r:embed="rId3"/>
          <a:srcRect/>
          <a:stretch>
            <a:fillRect/>
          </a:stretch>
        </p:blipFill>
        <p:spPr bwMode="auto">
          <a:xfrm>
            <a:off x="1828798" y="2897986"/>
            <a:ext cx="2948804" cy="2833524"/>
          </a:xfrm>
          <a:prstGeom prst="rect">
            <a:avLst/>
          </a:prstGeom>
          <a:noFill/>
        </p:spPr>
      </p:pic>
    </p:spTree>
    <p:extLst>
      <p:ext uri="{BB962C8B-B14F-4D97-AF65-F5344CB8AC3E}">
        <p14:creationId xmlns:p14="http://schemas.microsoft.com/office/powerpoint/2010/main" val="365829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1"/>
            <a:ext cx="16259175" cy="9145588"/>
          </a:xfrm>
          <a:prstGeom prst="rect">
            <a:avLst/>
          </a:prstGeom>
          <a:solidFill>
            <a:schemeClr val="bg1"/>
          </a:solidFill>
          <a:ln>
            <a:noFill/>
          </a:ln>
          <a:effectLst/>
        </p:spPr>
      </p:sp>
      <p:sp>
        <p:nvSpPr>
          <p:cNvPr id="9" name="8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a:t>
            </a:r>
            <a:r>
              <a:rPr lang="en-US" sz="5000" b="1" dirty="0" err="1">
                <a:solidFill>
                  <a:srgbClr val="255A63"/>
                </a:solidFill>
                <a:latin typeface="Arial" pitchFamily="34" charset="0"/>
                <a:ea typeface="Roboto Slab" pitchFamily="2" charset="0"/>
                <a:cs typeface="Arial" pitchFamily="34" charset="0"/>
              </a:rPr>
              <a:t>Vocationalism</a:t>
            </a:r>
            <a:r>
              <a:rPr lang="en-US" sz="5000" b="1" dirty="0">
                <a:solidFill>
                  <a:srgbClr val="255A63"/>
                </a:solidFill>
                <a:latin typeface="Arial" pitchFamily="34" charset="0"/>
                <a:ea typeface="Roboto Slab" pitchFamily="2" charset="0"/>
                <a:cs typeface="Arial" pitchFamily="34" charset="0"/>
              </a:rPr>
              <a:t>?”</a:t>
            </a:r>
          </a:p>
        </p:txBody>
      </p:sp>
      <p:cxnSp>
        <p:nvCxnSpPr>
          <p:cNvPr id="10" name="9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2050" name="Picture 2" descr="F:\Videos\GoToMarketers\DMA\DOES PPT\Cosas\Profession-49.png"/>
          <p:cNvPicPr>
            <a:picLocks noChangeAspect="1" noChangeArrowheads="1"/>
          </p:cNvPicPr>
          <p:nvPr/>
        </p:nvPicPr>
        <p:blipFill>
          <a:blip r:embed="rId3"/>
          <a:srcRect/>
          <a:stretch>
            <a:fillRect/>
          </a:stretch>
        </p:blipFill>
        <p:spPr bwMode="auto">
          <a:xfrm>
            <a:off x="1283871" y="3592287"/>
            <a:ext cx="13190174" cy="2852556"/>
          </a:xfrm>
          <a:prstGeom prst="rect">
            <a:avLst/>
          </a:prstGeom>
          <a:noFill/>
        </p:spPr>
      </p:pic>
    </p:spTree>
    <p:extLst>
      <p:ext uri="{BB962C8B-B14F-4D97-AF65-F5344CB8AC3E}">
        <p14:creationId xmlns:p14="http://schemas.microsoft.com/office/powerpoint/2010/main" val="1186094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70969" y="2173330"/>
            <a:ext cx="6910149" cy="5802791"/>
          </a:xfrm>
        </p:spPr>
        <p:txBody>
          <a:bodyPr>
            <a:normAutofit/>
          </a:bodyPr>
          <a:lstStyle/>
          <a:p>
            <a:pPr>
              <a:buNone/>
            </a:pPr>
            <a:r>
              <a:rPr lang="en-US" dirty="0">
                <a:solidFill>
                  <a:srgbClr val="255A63"/>
                </a:solidFill>
                <a:latin typeface="Arial" pitchFamily="34" charset="0"/>
                <a:cs typeface="Arial" pitchFamily="34" charset="0"/>
              </a:rPr>
              <a:t>Course updates</a:t>
            </a:r>
          </a:p>
          <a:p>
            <a:pPr lvl="1">
              <a:buNone/>
            </a:pPr>
            <a:r>
              <a:rPr lang="en-US" dirty="0">
                <a:solidFill>
                  <a:srgbClr val="255A63"/>
                </a:solidFill>
                <a:latin typeface="Arial" pitchFamily="34" charset="0"/>
                <a:cs typeface="Arial" pitchFamily="34" charset="0"/>
              </a:rPr>
              <a:t>Requirements</a:t>
            </a:r>
          </a:p>
          <a:p>
            <a:pPr lvl="1">
              <a:buNone/>
            </a:pPr>
            <a:r>
              <a:rPr lang="en-US" dirty="0">
                <a:solidFill>
                  <a:srgbClr val="255A63"/>
                </a:solidFill>
                <a:latin typeface="Arial" pitchFamily="34" charset="0"/>
                <a:cs typeface="Arial" pitchFamily="34" charset="0"/>
              </a:rPr>
              <a:t>QA</a:t>
            </a:r>
          </a:p>
          <a:p>
            <a:pPr lvl="1">
              <a:buNone/>
            </a:pPr>
            <a:r>
              <a:rPr lang="en-US" dirty="0">
                <a:solidFill>
                  <a:srgbClr val="255A63"/>
                </a:solidFill>
                <a:latin typeface="Arial" pitchFamily="34" charset="0"/>
                <a:cs typeface="Arial" pitchFamily="34" charset="0"/>
              </a:rPr>
              <a:t>Arch </a:t>
            </a:r>
          </a:p>
          <a:p>
            <a:pPr lvl="1">
              <a:buNone/>
            </a:pPr>
            <a:r>
              <a:rPr lang="en-US" dirty="0">
                <a:solidFill>
                  <a:srgbClr val="255A63"/>
                </a:solidFill>
                <a:latin typeface="Arial" pitchFamily="34" charset="0"/>
                <a:cs typeface="Arial" pitchFamily="34" charset="0"/>
              </a:rPr>
              <a:t>Usability/UI design</a:t>
            </a:r>
          </a:p>
          <a:p>
            <a:pPr>
              <a:buNone/>
            </a:pPr>
            <a:r>
              <a:rPr lang="en-US" dirty="0">
                <a:solidFill>
                  <a:srgbClr val="255A63"/>
                </a:solidFill>
                <a:latin typeface="Arial" pitchFamily="34" charset="0"/>
                <a:cs typeface="Arial" pitchFamily="34" charset="0"/>
              </a:rPr>
              <a:t>New courses</a:t>
            </a:r>
          </a:p>
          <a:p>
            <a:pPr lvl="1">
              <a:buNone/>
            </a:pPr>
            <a:r>
              <a:rPr lang="en-US" dirty="0">
                <a:solidFill>
                  <a:srgbClr val="255A63"/>
                </a:solidFill>
                <a:latin typeface="Arial" pitchFamily="34" charset="0"/>
                <a:cs typeface="Arial" pitchFamily="34" charset="0"/>
              </a:rPr>
              <a:t>Product management</a:t>
            </a:r>
          </a:p>
          <a:p>
            <a:pPr lvl="1">
              <a:buNone/>
            </a:pPr>
            <a:r>
              <a:rPr lang="en-US" dirty="0">
                <a:solidFill>
                  <a:srgbClr val="255A63"/>
                </a:solidFill>
                <a:latin typeface="Arial" pitchFamily="34" charset="0"/>
                <a:cs typeface="Arial" pitchFamily="34" charset="0"/>
              </a:rPr>
              <a:t>Operations</a:t>
            </a:r>
          </a:p>
          <a:p>
            <a:pPr lvl="1">
              <a:buNone/>
            </a:pPr>
            <a:r>
              <a:rPr lang="en-US" dirty="0">
                <a:solidFill>
                  <a:srgbClr val="255A63"/>
                </a:solidFill>
                <a:latin typeface="Arial" pitchFamily="34" charset="0"/>
                <a:cs typeface="Arial" pitchFamily="34" charset="0"/>
              </a:rPr>
              <a:t>Culture &amp; organization</a:t>
            </a:r>
          </a:p>
        </p:txBody>
      </p:sp>
      <p:sp>
        <p:nvSpPr>
          <p:cNvPr id="4" name="Content Placeholder 3"/>
          <p:cNvSpPr>
            <a:spLocks noGrp="1"/>
          </p:cNvSpPr>
          <p:nvPr>
            <p:ph sz="half" idx="2"/>
          </p:nvPr>
        </p:nvSpPr>
        <p:spPr>
          <a:xfrm>
            <a:off x="8231210" y="2173330"/>
            <a:ext cx="6910149" cy="5802791"/>
          </a:xfrm>
        </p:spPr>
        <p:txBody>
          <a:bodyPr>
            <a:normAutofit/>
          </a:bodyPr>
          <a:lstStyle/>
          <a:p>
            <a:pPr>
              <a:buNone/>
            </a:pPr>
            <a:r>
              <a:rPr lang="en-US" dirty="0">
                <a:solidFill>
                  <a:srgbClr val="255A63"/>
                </a:solidFill>
                <a:latin typeface="Arial" pitchFamily="34" charset="0"/>
                <a:cs typeface="Arial" pitchFamily="34" charset="0"/>
              </a:rPr>
              <a:t>Digital labs and simulations</a:t>
            </a:r>
          </a:p>
          <a:p>
            <a:pPr lvl="1">
              <a:buNone/>
            </a:pPr>
            <a:r>
              <a:rPr lang="en-US" dirty="0">
                <a:solidFill>
                  <a:srgbClr val="255A63"/>
                </a:solidFill>
                <a:latin typeface="Arial" pitchFamily="34" charset="0"/>
                <a:cs typeface="Arial" pitchFamily="34" charset="0"/>
              </a:rPr>
              <a:t>Digital pipelines</a:t>
            </a:r>
          </a:p>
          <a:p>
            <a:pPr lvl="1">
              <a:buNone/>
            </a:pPr>
            <a:r>
              <a:rPr lang="en-US" dirty="0">
                <a:solidFill>
                  <a:srgbClr val="255A63"/>
                </a:solidFill>
                <a:latin typeface="Arial" pitchFamily="34" charset="0"/>
                <a:cs typeface="Arial" pitchFamily="34" charset="0"/>
              </a:rPr>
              <a:t>Software-defined networking</a:t>
            </a:r>
          </a:p>
          <a:p>
            <a:pPr lvl="1">
              <a:buNone/>
            </a:pPr>
            <a:r>
              <a:rPr lang="en-US" dirty="0">
                <a:solidFill>
                  <a:srgbClr val="255A63"/>
                </a:solidFill>
                <a:latin typeface="Arial" pitchFamily="34" charset="0"/>
                <a:cs typeface="Arial" pitchFamily="34" charset="0"/>
              </a:rPr>
              <a:t>Chaos engineering</a:t>
            </a:r>
          </a:p>
          <a:p>
            <a:pPr lvl="1">
              <a:buNone/>
            </a:pPr>
            <a:r>
              <a:rPr lang="en-US" dirty="0">
                <a:solidFill>
                  <a:srgbClr val="255A63"/>
                </a:solidFill>
                <a:latin typeface="Arial" pitchFamily="34" charset="0"/>
                <a:cs typeface="Arial" pitchFamily="34" charset="0"/>
              </a:rPr>
              <a:t>Site reliability engineering</a:t>
            </a:r>
          </a:p>
          <a:p>
            <a:endParaRPr lang="en-US" dirty="0">
              <a:solidFill>
                <a:srgbClr val="255A63"/>
              </a:solidFill>
              <a:latin typeface="Arial" pitchFamily="34" charset="0"/>
              <a:cs typeface="Arial" pitchFamily="34" charset="0"/>
            </a:endParaRPr>
          </a:p>
        </p:txBody>
      </p:sp>
      <p:sp>
        <p:nvSpPr>
          <p:cNvPr id="8" name="7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Pedagogy</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0" name="9 Elipse"/>
          <p:cNvSpPr/>
          <p:nvPr/>
        </p:nvSpPr>
        <p:spPr>
          <a:xfrm>
            <a:off x="1505979" y="2374625"/>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1" name="10 Elipse"/>
          <p:cNvSpPr/>
          <p:nvPr/>
        </p:nvSpPr>
        <p:spPr>
          <a:xfrm>
            <a:off x="2221483" y="299487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2" name="11 Elipse"/>
          <p:cNvSpPr/>
          <p:nvPr/>
        </p:nvSpPr>
        <p:spPr>
          <a:xfrm>
            <a:off x="2214857" y="3523145"/>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3" name="12 Elipse"/>
          <p:cNvSpPr/>
          <p:nvPr/>
        </p:nvSpPr>
        <p:spPr>
          <a:xfrm>
            <a:off x="2222809" y="4072588"/>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4" name="13 Elipse"/>
          <p:cNvSpPr/>
          <p:nvPr/>
        </p:nvSpPr>
        <p:spPr>
          <a:xfrm>
            <a:off x="2216183" y="4592228"/>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5" name="14 Elipse"/>
          <p:cNvSpPr/>
          <p:nvPr/>
        </p:nvSpPr>
        <p:spPr>
          <a:xfrm>
            <a:off x="8033294" y="2363125"/>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6" name="15 Elipse"/>
          <p:cNvSpPr/>
          <p:nvPr/>
        </p:nvSpPr>
        <p:spPr>
          <a:xfrm>
            <a:off x="8679790" y="298337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7" name="16 Elipse"/>
          <p:cNvSpPr/>
          <p:nvPr/>
        </p:nvSpPr>
        <p:spPr>
          <a:xfrm>
            <a:off x="8673164" y="3511645"/>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8" name="17 Elipse"/>
          <p:cNvSpPr/>
          <p:nvPr/>
        </p:nvSpPr>
        <p:spPr>
          <a:xfrm>
            <a:off x="8681116" y="4061088"/>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9" name="18 Elipse"/>
          <p:cNvSpPr/>
          <p:nvPr/>
        </p:nvSpPr>
        <p:spPr>
          <a:xfrm>
            <a:off x="8674490" y="4580728"/>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0" name="19 Elipse"/>
          <p:cNvSpPr/>
          <p:nvPr/>
        </p:nvSpPr>
        <p:spPr>
          <a:xfrm>
            <a:off x="1520356" y="5158082"/>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1" name="20 Elipse"/>
          <p:cNvSpPr/>
          <p:nvPr/>
        </p:nvSpPr>
        <p:spPr>
          <a:xfrm>
            <a:off x="2235860" y="5778336"/>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2" name="21 Elipse"/>
          <p:cNvSpPr/>
          <p:nvPr/>
        </p:nvSpPr>
        <p:spPr>
          <a:xfrm>
            <a:off x="2229234" y="6306602"/>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23" name="22 Elipse"/>
          <p:cNvSpPr/>
          <p:nvPr/>
        </p:nvSpPr>
        <p:spPr>
          <a:xfrm>
            <a:off x="2226360" y="6838539"/>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Tree>
    <p:extLst>
      <p:ext uri="{BB962C8B-B14F-4D97-AF65-F5344CB8AC3E}">
        <p14:creationId xmlns:p14="http://schemas.microsoft.com/office/powerpoint/2010/main" val="16572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1" y="8476606"/>
            <a:ext cx="5148739" cy="486918"/>
          </a:xfrm>
          <a:prstGeom prst="rect">
            <a:avLst/>
          </a:prstGeom>
        </p:spPr>
        <p:txBody>
          <a:bodyPr/>
          <a:lstStyle/>
          <a:p>
            <a:r>
              <a:rPr lang="en-US"/>
              <a:t>© 2016, Charles T Betz </a:t>
            </a:r>
            <a:endParaRPr lang="en-US" dirty="0"/>
          </a:p>
        </p:txBody>
      </p:sp>
      <p:sp>
        <p:nvSpPr>
          <p:cNvPr id="12" name="11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Teaching Digital</a:t>
            </a:r>
          </a:p>
        </p:txBody>
      </p:sp>
      <p:cxnSp>
        <p:nvCxnSpPr>
          <p:cNvPr id="13" name="12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6146" name="Picture 2" descr="F:\Videos\GoToMarketers\DMA\DOES PPT\Cosas\Graficos-44.png"/>
          <p:cNvPicPr>
            <a:picLocks noChangeAspect="1" noChangeArrowheads="1"/>
          </p:cNvPicPr>
          <p:nvPr/>
        </p:nvPicPr>
        <p:blipFill>
          <a:blip r:embed="rId3"/>
          <a:stretch>
            <a:fillRect/>
          </a:stretch>
        </p:blipFill>
        <p:spPr bwMode="auto">
          <a:xfrm>
            <a:off x="7744347" y="965457"/>
            <a:ext cx="6067835" cy="6761685"/>
          </a:xfrm>
          <a:prstGeom prst="rect">
            <a:avLst/>
          </a:prstGeom>
          <a:noFill/>
        </p:spPr>
      </p:pic>
      <p:pic>
        <p:nvPicPr>
          <p:cNvPr id="6147" name="Picture 3" descr="F:\Videos\GoToMarketers\DMA\DOES PPT\Cosas\Graficos-45.png"/>
          <p:cNvPicPr>
            <a:picLocks noChangeAspect="1" noChangeArrowheads="1"/>
          </p:cNvPicPr>
          <p:nvPr/>
        </p:nvPicPr>
        <p:blipFill>
          <a:blip r:embed="rId4" cstate="print"/>
          <a:srcRect/>
          <a:stretch>
            <a:fillRect/>
          </a:stretch>
        </p:blipFill>
        <p:spPr bwMode="auto">
          <a:xfrm>
            <a:off x="2654065" y="1815353"/>
            <a:ext cx="2593001" cy="5997822"/>
          </a:xfrm>
          <a:prstGeom prst="rect">
            <a:avLst/>
          </a:prstGeom>
          <a:noFill/>
        </p:spPr>
      </p:pic>
      <p:sp>
        <p:nvSpPr>
          <p:cNvPr id="15" name="14 Rectángulo"/>
          <p:cNvSpPr/>
          <p:nvPr/>
        </p:nvSpPr>
        <p:spPr>
          <a:xfrm>
            <a:off x="5748421" y="6374033"/>
            <a:ext cx="4077153" cy="1199652"/>
          </a:xfrm>
          <a:prstGeom prst="rect">
            <a:avLst/>
          </a:prstGeom>
        </p:spPr>
        <p:txBody>
          <a:bodyPr wrap="square" lIns="121249" tIns="60625" rIns="121249" bIns="60625">
            <a:spAutoFit/>
          </a:bodyPr>
          <a:lstStyle/>
          <a:p>
            <a:r>
              <a:rPr lang="en-US" sz="3500" b="1" i="1" dirty="0">
                <a:solidFill>
                  <a:srgbClr val="255A63"/>
                </a:solidFill>
                <a:latin typeface="Arial" pitchFamily="34" charset="0"/>
                <a:ea typeface="Roboto Slab" pitchFamily="2" charset="0"/>
                <a:cs typeface="Arial" pitchFamily="34" charset="0"/>
              </a:rPr>
              <a:t>The </a:t>
            </a:r>
          </a:p>
          <a:p>
            <a:r>
              <a:rPr lang="en-US" sz="3500" b="1" i="1" dirty="0">
                <a:solidFill>
                  <a:srgbClr val="255A63"/>
                </a:solidFill>
                <a:latin typeface="Arial" pitchFamily="34" charset="0"/>
                <a:ea typeface="Roboto Slab" pitchFamily="2" charset="0"/>
                <a:cs typeface="Arial" pitchFamily="34" charset="0"/>
              </a:rPr>
              <a:t>Stack</a:t>
            </a:r>
          </a:p>
        </p:txBody>
      </p:sp>
      <p:sp>
        <p:nvSpPr>
          <p:cNvPr id="16" name="15 Rectángulo"/>
          <p:cNvSpPr/>
          <p:nvPr/>
        </p:nvSpPr>
        <p:spPr>
          <a:xfrm>
            <a:off x="7749973" y="6352007"/>
            <a:ext cx="4077153" cy="1199652"/>
          </a:xfrm>
          <a:prstGeom prst="rect">
            <a:avLst/>
          </a:prstGeom>
        </p:spPr>
        <p:txBody>
          <a:bodyPr wrap="square" lIns="121249" tIns="60625" rIns="121249" bIns="60625">
            <a:spAutoFit/>
          </a:bodyPr>
          <a:lstStyle/>
          <a:p>
            <a:r>
              <a:rPr lang="en-US" sz="3500" b="1" i="1" dirty="0">
                <a:solidFill>
                  <a:srgbClr val="255A63"/>
                </a:solidFill>
                <a:latin typeface="Arial" pitchFamily="34" charset="0"/>
                <a:ea typeface="Roboto Slab" pitchFamily="2" charset="0"/>
                <a:cs typeface="Arial" pitchFamily="34" charset="0"/>
              </a:rPr>
              <a:t>The </a:t>
            </a:r>
          </a:p>
          <a:p>
            <a:r>
              <a:rPr lang="en-US" sz="3500" b="1" i="1" dirty="0">
                <a:solidFill>
                  <a:srgbClr val="255A63"/>
                </a:solidFill>
                <a:latin typeface="Arial" pitchFamily="34" charset="0"/>
                <a:ea typeface="Roboto Slab" pitchFamily="2" charset="0"/>
                <a:cs typeface="Arial" pitchFamily="34" charset="0"/>
              </a:rPr>
              <a:t>Lifecycle</a:t>
            </a:r>
          </a:p>
        </p:txBody>
      </p:sp>
    </p:spTree>
    <p:extLst>
      <p:ext uri="{BB962C8B-B14F-4D97-AF65-F5344CB8AC3E}">
        <p14:creationId xmlns:p14="http://schemas.microsoft.com/office/powerpoint/2010/main" val="1661787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274280" y="1756739"/>
            <a:ext cx="6210798" cy="6220767"/>
          </a:xfrm>
          <a:prstGeom prst="rect">
            <a:avLst/>
          </a:prstGeom>
          <a:solidFill>
            <a:schemeClr val="bg1"/>
          </a:solidFill>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lIns="121249" tIns="60625" rIns="121249" bIns="60625" rtlCol="0" anchor="ctr"/>
          <a:lstStyle/>
          <a:p>
            <a:pPr algn="ctr"/>
            <a:endParaRPr lang="en-US"/>
          </a:p>
        </p:txBody>
      </p:sp>
      <p:pic>
        <p:nvPicPr>
          <p:cNvPr id="2050" name="Picture 2" descr="F:\Videos\GoToMarketers\Kepner Tregoe\IMG\b1.png"/>
          <p:cNvPicPr>
            <a:picLocks noChangeAspect="1" noChangeArrowheads="1"/>
          </p:cNvPicPr>
          <p:nvPr/>
        </p:nvPicPr>
        <p:blipFill>
          <a:blip r:embed="rId3"/>
          <a:srcRect/>
          <a:stretch>
            <a:fillRect/>
          </a:stretch>
        </p:blipFill>
        <p:spPr bwMode="auto">
          <a:xfrm>
            <a:off x="2201491" y="6215832"/>
            <a:ext cx="927438" cy="1181710"/>
          </a:xfrm>
          <a:prstGeom prst="rect">
            <a:avLst/>
          </a:prstGeom>
          <a:noFill/>
        </p:spPr>
      </p:pic>
      <p:pic>
        <p:nvPicPr>
          <p:cNvPr id="2051" name="Picture 3" descr="F:\Videos\GoToMarketers\Kepner Tregoe\IMG\b2.png"/>
          <p:cNvPicPr>
            <a:picLocks noChangeAspect="1" noChangeArrowheads="1"/>
          </p:cNvPicPr>
          <p:nvPr/>
        </p:nvPicPr>
        <p:blipFill>
          <a:blip r:embed="rId4"/>
          <a:stretch>
            <a:fillRect/>
          </a:stretch>
        </p:blipFill>
        <p:spPr bwMode="auto">
          <a:xfrm>
            <a:off x="1971117" y="4787104"/>
            <a:ext cx="1325407" cy="1330535"/>
          </a:xfrm>
          <a:prstGeom prst="rect">
            <a:avLst/>
          </a:prstGeom>
          <a:noFill/>
        </p:spPr>
      </p:pic>
      <p:pic>
        <p:nvPicPr>
          <p:cNvPr id="2052" name="Picture 4" descr="F:\Videos\GoToMarketers\Kepner Tregoe\IMG\b3.png"/>
          <p:cNvPicPr>
            <a:picLocks noChangeAspect="1" noChangeArrowheads="1"/>
          </p:cNvPicPr>
          <p:nvPr/>
        </p:nvPicPr>
        <p:blipFill>
          <a:blip r:embed="rId5"/>
          <a:stretch>
            <a:fillRect/>
          </a:stretch>
        </p:blipFill>
        <p:spPr bwMode="auto">
          <a:xfrm>
            <a:off x="1967236" y="3543718"/>
            <a:ext cx="1338797" cy="1086171"/>
          </a:xfrm>
          <a:prstGeom prst="rect">
            <a:avLst/>
          </a:prstGeom>
          <a:noFill/>
        </p:spPr>
      </p:pic>
      <p:pic>
        <p:nvPicPr>
          <p:cNvPr id="2053" name="Picture 5" descr="F:\Videos\GoToMarketers\Kepner Tregoe\IMG\b4.png"/>
          <p:cNvPicPr>
            <a:picLocks noChangeAspect="1" noChangeArrowheads="1"/>
          </p:cNvPicPr>
          <p:nvPr/>
        </p:nvPicPr>
        <p:blipFill>
          <a:blip r:embed="rId6"/>
          <a:stretch>
            <a:fillRect/>
          </a:stretch>
        </p:blipFill>
        <p:spPr bwMode="auto">
          <a:xfrm>
            <a:off x="2168653" y="2001081"/>
            <a:ext cx="1027474" cy="1262546"/>
          </a:xfrm>
          <a:prstGeom prst="rect">
            <a:avLst/>
          </a:prstGeom>
          <a:noFill/>
        </p:spPr>
      </p:pic>
      <p:sp>
        <p:nvSpPr>
          <p:cNvPr id="11" name="10 Rectángulo"/>
          <p:cNvSpPr/>
          <p:nvPr/>
        </p:nvSpPr>
        <p:spPr>
          <a:xfrm>
            <a:off x="3200366" y="2286828"/>
            <a:ext cx="8128001" cy="5049679"/>
          </a:xfrm>
          <a:prstGeom prst="rect">
            <a:avLst/>
          </a:prstGeom>
        </p:spPr>
        <p:txBody>
          <a:bodyPr lIns="121249" tIns="60625" rIns="121249" bIns="60625">
            <a:spAutoFit/>
          </a:bodyPr>
          <a:lstStyle/>
          <a:p>
            <a:pPr lvl="1">
              <a:buNone/>
            </a:pPr>
            <a:r>
              <a:rPr lang="en-US" sz="3000" b="1" dirty="0">
                <a:solidFill>
                  <a:srgbClr val="5479B5"/>
                </a:solidFill>
                <a:latin typeface="Arial" pitchFamily="34" charset="0"/>
                <a:ea typeface="Roboto Slab" pitchFamily="2" charset="0"/>
                <a:cs typeface="Arial" pitchFamily="34" charset="0"/>
              </a:rPr>
              <a:t>Enterprise</a:t>
            </a:r>
          </a:p>
          <a:p>
            <a:pPr lvl="1">
              <a:buNone/>
            </a:pPr>
            <a:endParaRPr lang="en-US" sz="4000" b="1" dirty="0">
              <a:solidFill>
                <a:srgbClr val="255A63"/>
              </a:solidFill>
              <a:latin typeface="Arial" pitchFamily="34" charset="0"/>
              <a:ea typeface="Roboto Slab" pitchFamily="2" charset="0"/>
              <a:cs typeface="Arial" pitchFamily="34" charset="0"/>
            </a:endParaRPr>
          </a:p>
          <a:p>
            <a:pPr lvl="1">
              <a:buNone/>
            </a:pPr>
            <a:endParaRPr lang="en-US" sz="2500" b="1" dirty="0">
              <a:solidFill>
                <a:srgbClr val="255A63"/>
              </a:solidFill>
              <a:latin typeface="Arial" pitchFamily="34" charset="0"/>
              <a:ea typeface="Roboto Slab" pitchFamily="2" charset="0"/>
              <a:cs typeface="Arial" pitchFamily="34" charset="0"/>
            </a:endParaRPr>
          </a:p>
          <a:p>
            <a:pPr lvl="1">
              <a:buNone/>
            </a:pPr>
            <a:r>
              <a:rPr lang="en-US" sz="3000" b="1" dirty="0">
                <a:solidFill>
                  <a:srgbClr val="73C98C"/>
                </a:solidFill>
                <a:latin typeface="Arial" pitchFamily="34" charset="0"/>
                <a:ea typeface="Roboto Slab" pitchFamily="2" charset="0"/>
                <a:cs typeface="Arial" pitchFamily="34" charset="0"/>
              </a:rPr>
              <a:t>Team of teams</a:t>
            </a:r>
          </a:p>
          <a:p>
            <a:pPr lvl="1">
              <a:buNone/>
            </a:pPr>
            <a:endParaRPr lang="en-US" sz="2500" b="1" dirty="0">
              <a:solidFill>
                <a:srgbClr val="255A63"/>
              </a:solidFill>
              <a:latin typeface="Arial" pitchFamily="34" charset="0"/>
              <a:ea typeface="Roboto Slab" pitchFamily="2" charset="0"/>
              <a:cs typeface="Arial" pitchFamily="34" charset="0"/>
            </a:endParaRPr>
          </a:p>
          <a:p>
            <a:pPr lvl="1">
              <a:buNone/>
            </a:pPr>
            <a:endParaRPr lang="en-US" sz="4000" b="1" dirty="0">
              <a:solidFill>
                <a:srgbClr val="255A63"/>
              </a:solidFill>
              <a:latin typeface="Arial" pitchFamily="34" charset="0"/>
              <a:ea typeface="Roboto Slab" pitchFamily="2" charset="0"/>
              <a:cs typeface="Arial" pitchFamily="34" charset="0"/>
            </a:endParaRPr>
          </a:p>
          <a:p>
            <a:pPr lvl="1">
              <a:buNone/>
            </a:pPr>
            <a:r>
              <a:rPr lang="en-US" sz="3000" b="1" dirty="0">
                <a:solidFill>
                  <a:srgbClr val="F4A634"/>
                </a:solidFill>
                <a:latin typeface="Arial" pitchFamily="34" charset="0"/>
                <a:ea typeface="Roboto Slab" pitchFamily="2" charset="0"/>
                <a:cs typeface="Arial" pitchFamily="34" charset="0"/>
              </a:rPr>
              <a:t>Team</a:t>
            </a:r>
          </a:p>
          <a:p>
            <a:pPr lvl="1">
              <a:buNone/>
            </a:pPr>
            <a:endParaRPr lang="en-US" sz="4000" b="1" dirty="0">
              <a:solidFill>
                <a:srgbClr val="255A63"/>
              </a:solidFill>
              <a:latin typeface="Arial" pitchFamily="34" charset="0"/>
              <a:ea typeface="Roboto Slab" pitchFamily="2" charset="0"/>
              <a:cs typeface="Arial" pitchFamily="34" charset="0"/>
            </a:endParaRPr>
          </a:p>
          <a:p>
            <a:pPr lvl="1">
              <a:buNone/>
            </a:pPr>
            <a:endParaRPr lang="en-US" sz="2500" b="1" dirty="0">
              <a:solidFill>
                <a:srgbClr val="255A63"/>
              </a:solidFill>
              <a:latin typeface="Arial" pitchFamily="34" charset="0"/>
              <a:ea typeface="Roboto Slab" pitchFamily="2" charset="0"/>
              <a:cs typeface="Arial" pitchFamily="34" charset="0"/>
            </a:endParaRPr>
          </a:p>
          <a:p>
            <a:pPr lvl="1">
              <a:buNone/>
            </a:pPr>
            <a:r>
              <a:rPr lang="en-US" sz="3000" b="1" dirty="0">
                <a:solidFill>
                  <a:srgbClr val="F05E50"/>
                </a:solidFill>
                <a:latin typeface="Arial" pitchFamily="34" charset="0"/>
                <a:ea typeface="Roboto Slab" pitchFamily="2" charset="0"/>
                <a:cs typeface="Arial" pitchFamily="34" charset="0"/>
              </a:rPr>
              <a:t>Founder</a:t>
            </a:r>
            <a:endParaRPr lang="en-US" sz="3000" dirty="0">
              <a:solidFill>
                <a:srgbClr val="F05E50"/>
              </a:solidFill>
              <a:latin typeface="Arial" pitchFamily="34" charset="0"/>
              <a:ea typeface="Roboto Slab" pitchFamily="2" charset="0"/>
              <a:cs typeface="Arial" pitchFamily="34" charset="0"/>
            </a:endParaRPr>
          </a:p>
        </p:txBody>
      </p:sp>
      <p:pic>
        <p:nvPicPr>
          <p:cNvPr id="2054" name="Picture 6" descr="F:\Videos\GoToMarketers\Kepner Tregoe\IMG\b5.png"/>
          <p:cNvPicPr>
            <a:picLocks noChangeAspect="1" noChangeArrowheads="1"/>
          </p:cNvPicPr>
          <p:nvPr/>
        </p:nvPicPr>
        <p:blipFill>
          <a:blip r:embed="rId7"/>
          <a:stretch>
            <a:fillRect/>
          </a:stretch>
        </p:blipFill>
        <p:spPr bwMode="auto">
          <a:xfrm>
            <a:off x="1271539" y="5858651"/>
            <a:ext cx="627202" cy="1257408"/>
          </a:xfrm>
          <a:prstGeom prst="rect">
            <a:avLst/>
          </a:prstGeom>
          <a:noFill/>
        </p:spPr>
      </p:pic>
      <p:pic>
        <p:nvPicPr>
          <p:cNvPr id="2055" name="Picture 7" descr="F:\Videos\GoToMarketers\Kepner Tregoe\IMG\b6.png"/>
          <p:cNvPicPr>
            <a:picLocks noChangeAspect="1" noChangeArrowheads="1"/>
          </p:cNvPicPr>
          <p:nvPr/>
        </p:nvPicPr>
        <p:blipFill>
          <a:blip r:embed="rId8"/>
          <a:stretch>
            <a:fillRect/>
          </a:stretch>
        </p:blipFill>
        <p:spPr bwMode="auto">
          <a:xfrm>
            <a:off x="1267955" y="4215611"/>
            <a:ext cx="627202" cy="1257408"/>
          </a:xfrm>
          <a:prstGeom prst="rect">
            <a:avLst/>
          </a:prstGeom>
          <a:noFill/>
        </p:spPr>
      </p:pic>
      <p:pic>
        <p:nvPicPr>
          <p:cNvPr id="2056" name="Picture 8" descr="F:\Videos\GoToMarketers\Kepner Tregoe\IMG\b7.png"/>
          <p:cNvPicPr>
            <a:picLocks noChangeAspect="1" noChangeArrowheads="1"/>
          </p:cNvPicPr>
          <p:nvPr/>
        </p:nvPicPr>
        <p:blipFill>
          <a:blip r:embed="rId9"/>
          <a:stretch>
            <a:fillRect/>
          </a:stretch>
        </p:blipFill>
        <p:spPr bwMode="auto">
          <a:xfrm>
            <a:off x="1267955" y="2572573"/>
            <a:ext cx="627202" cy="1257408"/>
          </a:xfrm>
          <a:prstGeom prst="rect">
            <a:avLst/>
          </a:prstGeom>
          <a:noFill/>
        </p:spPr>
      </p:pic>
      <p:pic>
        <p:nvPicPr>
          <p:cNvPr id="2059" name="Picture 11" descr="F:\Videos\GoToMarketers\Kepner Tregoe\IMG\b9.png"/>
          <p:cNvPicPr>
            <a:picLocks noChangeAspect="1" noChangeArrowheads="1"/>
          </p:cNvPicPr>
          <p:nvPr/>
        </p:nvPicPr>
        <p:blipFill>
          <a:blip r:embed="rId10"/>
          <a:stretch>
            <a:fillRect/>
          </a:stretch>
        </p:blipFill>
        <p:spPr bwMode="auto">
          <a:xfrm>
            <a:off x="7754171" y="2330563"/>
            <a:ext cx="1321539" cy="4891780"/>
          </a:xfrm>
          <a:prstGeom prst="rect">
            <a:avLst/>
          </a:prstGeom>
          <a:noFill/>
        </p:spPr>
      </p:pic>
      <p:sp>
        <p:nvSpPr>
          <p:cNvPr id="19" name="18 Rectángulo"/>
          <p:cNvSpPr/>
          <p:nvPr/>
        </p:nvSpPr>
        <p:spPr>
          <a:xfrm>
            <a:off x="8633629" y="2364665"/>
            <a:ext cx="6153521" cy="1353540"/>
          </a:xfrm>
          <a:prstGeom prst="rect">
            <a:avLst/>
          </a:prstGeom>
        </p:spPr>
        <p:txBody>
          <a:bodyPr wrap="square" lIns="121249" tIns="60625" rIns="121249" bIns="60625">
            <a:spAutoFit/>
          </a:bodyPr>
          <a:lstStyle/>
          <a:p>
            <a:pPr lvl="1" algn="ctr">
              <a:buNone/>
            </a:pPr>
            <a:r>
              <a:rPr lang="en-US" sz="4000" b="1" dirty="0">
                <a:solidFill>
                  <a:srgbClr val="255A63"/>
                </a:solidFill>
                <a:latin typeface="Arial" pitchFamily="34" charset="0"/>
                <a:ea typeface="Roboto Slab" pitchFamily="2" charset="0"/>
                <a:cs typeface="Arial" pitchFamily="34" charset="0"/>
              </a:rPr>
              <a:t>THE</a:t>
            </a:r>
          </a:p>
          <a:p>
            <a:pPr lvl="1" algn="ctr">
              <a:buNone/>
            </a:pPr>
            <a:r>
              <a:rPr lang="en-US" sz="4000" b="1" dirty="0">
                <a:solidFill>
                  <a:srgbClr val="255A63"/>
                </a:solidFill>
                <a:latin typeface="Arial" pitchFamily="34" charset="0"/>
                <a:ea typeface="Roboto Slab" pitchFamily="2" charset="0"/>
                <a:cs typeface="Arial" pitchFamily="34" charset="0"/>
              </a:rPr>
              <a:t>SCALING PROBLEM</a:t>
            </a:r>
          </a:p>
        </p:txBody>
      </p:sp>
      <p:sp>
        <p:nvSpPr>
          <p:cNvPr id="20" name="19 Rectángulo"/>
          <p:cNvSpPr/>
          <p:nvPr/>
        </p:nvSpPr>
        <p:spPr>
          <a:xfrm>
            <a:off x="9584989" y="3912220"/>
            <a:ext cx="5564197" cy="2446340"/>
          </a:xfrm>
          <a:prstGeom prst="rect">
            <a:avLst/>
          </a:prstGeom>
        </p:spPr>
        <p:txBody>
          <a:bodyPr wrap="square" lIns="121249" tIns="60625" rIns="121249" bIns="60625">
            <a:spAutoFit/>
          </a:bodyPr>
          <a:lstStyle/>
          <a:p>
            <a:pPr>
              <a:lnSpc>
                <a:spcPct val="150000"/>
              </a:lnSpc>
            </a:pPr>
            <a:r>
              <a:rPr lang="en-US" sz="3500" dirty="0">
                <a:solidFill>
                  <a:srgbClr val="255A63"/>
                </a:solidFill>
                <a:latin typeface="Arial" pitchFamily="34" charset="0"/>
                <a:ea typeface="Roboto Slab" pitchFamily="2" charset="0"/>
                <a:cs typeface="Arial" pitchFamily="34" charset="0"/>
              </a:rPr>
              <a:t>What do we need?  Why?</a:t>
            </a:r>
          </a:p>
          <a:p>
            <a:pPr>
              <a:lnSpc>
                <a:spcPct val="150000"/>
              </a:lnSpc>
            </a:pPr>
            <a:r>
              <a:rPr lang="en-US" sz="3500" dirty="0">
                <a:solidFill>
                  <a:srgbClr val="255A63"/>
                </a:solidFill>
                <a:latin typeface="Arial" pitchFamily="34" charset="0"/>
                <a:ea typeface="Roboto Slab" pitchFamily="2" charset="0"/>
                <a:cs typeface="Arial" pitchFamily="34" charset="0"/>
              </a:rPr>
              <a:t>When do we need it?</a:t>
            </a:r>
          </a:p>
          <a:p>
            <a:pPr>
              <a:lnSpc>
                <a:spcPct val="150000"/>
              </a:lnSpc>
            </a:pPr>
            <a:r>
              <a:rPr lang="en-US" sz="3500" dirty="0">
                <a:solidFill>
                  <a:srgbClr val="255A63"/>
                </a:solidFill>
                <a:latin typeface="Arial" pitchFamily="34" charset="0"/>
                <a:ea typeface="Roboto Slab" pitchFamily="2" charset="0"/>
                <a:cs typeface="Arial" pitchFamily="34" charset="0"/>
              </a:rPr>
              <a:t>How is it changing?</a:t>
            </a:r>
          </a:p>
        </p:txBody>
      </p:sp>
      <p:cxnSp>
        <p:nvCxnSpPr>
          <p:cNvPr id="23" name="22 Conector recto"/>
          <p:cNvCxnSpPr/>
          <p:nvPr/>
        </p:nvCxnSpPr>
        <p:spPr>
          <a:xfrm rot="10800000" flipV="1">
            <a:off x="9680976" y="3809469"/>
            <a:ext cx="4857782" cy="1"/>
          </a:xfrm>
          <a:prstGeom prst="line">
            <a:avLst/>
          </a:prstGeom>
          <a:ln w="76200">
            <a:solidFill>
              <a:srgbClr val="A09378"/>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A New Progression: Scaling</a:t>
            </a:r>
          </a:p>
        </p:txBody>
      </p:sp>
      <p:cxnSp>
        <p:nvCxnSpPr>
          <p:cNvPr id="18" name="17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41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F:\Videos\GoToMarketers\DMA\DOES PPT\Cosas\Cube-46.png"/>
          <p:cNvPicPr>
            <a:picLocks noChangeAspect="1" noChangeArrowheads="1"/>
          </p:cNvPicPr>
          <p:nvPr/>
        </p:nvPicPr>
        <p:blipFill>
          <a:blip r:embed="rId3"/>
          <a:stretch>
            <a:fillRect/>
          </a:stretch>
        </p:blipFill>
        <p:spPr bwMode="auto">
          <a:xfrm>
            <a:off x="4820194" y="1569486"/>
            <a:ext cx="5966369" cy="5933277"/>
          </a:xfrm>
          <a:prstGeom prst="rect">
            <a:avLst/>
          </a:prstGeom>
          <a:noFill/>
        </p:spPr>
      </p:pic>
      <p:sp>
        <p:nvSpPr>
          <p:cNvPr id="9" name="8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The 3 Dimensions of Digital Learning</a:t>
            </a:r>
          </a:p>
        </p:txBody>
      </p:sp>
      <p:cxnSp>
        <p:nvCxnSpPr>
          <p:cNvPr id="10" name="9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3879669" y="6722376"/>
            <a:ext cx="2529842" cy="661043"/>
          </a:xfrm>
          <a:prstGeom prst="rect">
            <a:avLst/>
          </a:prstGeom>
        </p:spPr>
        <p:txBody>
          <a:bodyPr wrap="square" lIns="121249" tIns="60625" rIns="121249" bIns="60625">
            <a:spAutoFit/>
          </a:bodyPr>
          <a:lstStyle/>
          <a:p>
            <a:pPr algn="r"/>
            <a:r>
              <a:rPr lang="en-US" sz="3500" b="1" i="1" dirty="0">
                <a:solidFill>
                  <a:srgbClr val="F4A634"/>
                </a:solidFill>
                <a:latin typeface="Arial" pitchFamily="34" charset="0"/>
                <a:ea typeface="Roboto Slab" pitchFamily="2" charset="0"/>
                <a:cs typeface="Arial" pitchFamily="34" charset="0"/>
              </a:rPr>
              <a:t>Lifecycle</a:t>
            </a:r>
          </a:p>
        </p:txBody>
      </p:sp>
      <p:sp>
        <p:nvSpPr>
          <p:cNvPr id="12" name="11 Rectángulo"/>
          <p:cNvSpPr/>
          <p:nvPr/>
        </p:nvSpPr>
        <p:spPr>
          <a:xfrm>
            <a:off x="2503716" y="3896444"/>
            <a:ext cx="2529842" cy="661043"/>
          </a:xfrm>
          <a:prstGeom prst="rect">
            <a:avLst/>
          </a:prstGeom>
        </p:spPr>
        <p:txBody>
          <a:bodyPr wrap="square" lIns="121249" tIns="60625" rIns="121249" bIns="60625">
            <a:spAutoFit/>
          </a:bodyPr>
          <a:lstStyle/>
          <a:p>
            <a:pPr algn="r"/>
            <a:r>
              <a:rPr lang="en-US" sz="3500" b="1" i="1" dirty="0">
                <a:solidFill>
                  <a:srgbClr val="F05E50"/>
                </a:solidFill>
                <a:latin typeface="Arial" pitchFamily="34" charset="0"/>
                <a:ea typeface="Roboto Slab" pitchFamily="2" charset="0"/>
                <a:cs typeface="Arial" pitchFamily="34" charset="0"/>
              </a:rPr>
              <a:t>Stack</a:t>
            </a:r>
          </a:p>
        </p:txBody>
      </p:sp>
      <p:sp>
        <p:nvSpPr>
          <p:cNvPr id="13" name="12 Rectángulo"/>
          <p:cNvSpPr/>
          <p:nvPr/>
        </p:nvSpPr>
        <p:spPr>
          <a:xfrm>
            <a:off x="9143997" y="6648353"/>
            <a:ext cx="1698173" cy="661043"/>
          </a:xfrm>
          <a:prstGeom prst="rect">
            <a:avLst/>
          </a:prstGeom>
        </p:spPr>
        <p:txBody>
          <a:bodyPr wrap="square" lIns="121249" tIns="60625" rIns="121249" bIns="60625">
            <a:spAutoFit/>
          </a:bodyPr>
          <a:lstStyle/>
          <a:p>
            <a:pPr algn="r"/>
            <a:r>
              <a:rPr lang="en-US" sz="3500" b="1" i="1" dirty="0">
                <a:solidFill>
                  <a:srgbClr val="5479B5"/>
                </a:solidFill>
                <a:latin typeface="Arial" pitchFamily="34" charset="0"/>
                <a:ea typeface="Roboto Slab" pitchFamily="2" charset="0"/>
                <a:cs typeface="Arial" pitchFamily="34" charset="0"/>
              </a:rPr>
              <a:t>Scale</a:t>
            </a:r>
          </a:p>
        </p:txBody>
      </p:sp>
    </p:spTree>
    <p:extLst>
      <p:ext uri="{BB962C8B-B14F-4D97-AF65-F5344CB8AC3E}">
        <p14:creationId xmlns:p14="http://schemas.microsoft.com/office/powerpoint/2010/main" val="3652360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SEIS 664, “IT Delivery”</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700805" y="1664352"/>
            <a:ext cx="9536766" cy="5265765"/>
          </a:xfrm>
          <a:prstGeom prst="rect">
            <a:avLst/>
          </a:prstGeom>
        </p:spPr>
      </p:pic>
      <p:pic>
        <p:nvPicPr>
          <p:cNvPr id="4" name="Picture 3"/>
          <p:cNvPicPr>
            <a:picLocks noChangeAspect="1"/>
          </p:cNvPicPr>
          <p:nvPr/>
        </p:nvPicPr>
        <p:blipFill>
          <a:blip r:embed="rId4"/>
          <a:stretch>
            <a:fillRect/>
          </a:stretch>
        </p:blipFill>
        <p:spPr>
          <a:xfrm>
            <a:off x="2700805" y="6856999"/>
            <a:ext cx="9772650" cy="1047750"/>
          </a:xfrm>
          <a:prstGeom prst="rect">
            <a:avLst/>
          </a:prstGeom>
        </p:spPr>
      </p:pic>
    </p:spTree>
    <p:extLst>
      <p:ext uri="{BB962C8B-B14F-4D97-AF65-F5344CB8AC3E}">
        <p14:creationId xmlns:p14="http://schemas.microsoft.com/office/powerpoint/2010/main" val="1951485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What?</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1628729" y="2206750"/>
            <a:ext cx="14207020" cy="4194060"/>
          </a:xfrm>
          <a:prstGeom prst="rect">
            <a:avLst/>
          </a:prstGeom>
        </p:spPr>
        <p:txBody>
          <a:bodyPr vert="horz" lIns="91440" tIns="45720" rIns="91440" bIns="45720" rtlCol="0" anchor="ctr">
            <a:normAutofit/>
          </a:bodyPr>
          <a:lstStyle/>
          <a:p>
            <a:pPr lvl="0">
              <a:defRPr/>
            </a:pPr>
            <a:r>
              <a:rPr lang="en-US" sz="4000" kern="2000" dirty="0">
                <a:solidFill>
                  <a:srgbClr val="255A63"/>
                </a:solidFill>
                <a:latin typeface="Arial" pitchFamily="34" charset="0"/>
                <a:ea typeface="Verdana" pitchFamily="34" charset="0"/>
                <a:cs typeface="Arial" pitchFamily="34" charset="0"/>
              </a:rPr>
              <a:t>The importance of Higher Education</a:t>
            </a:r>
          </a:p>
          <a:p>
            <a:pPr lvl="0">
              <a:defRPr/>
            </a:pPr>
            <a:r>
              <a:rPr lang="en-US" sz="4000" kern="2000" dirty="0">
                <a:solidFill>
                  <a:srgbClr val="255A63"/>
                </a:solidFill>
                <a:latin typeface="Arial" pitchFamily="34" charset="0"/>
                <a:ea typeface="Verdana" pitchFamily="34" charset="0"/>
                <a:cs typeface="Arial" pitchFamily="34" charset="0"/>
              </a:rPr>
              <a:t>Current challenges in educating the digital workforce</a:t>
            </a:r>
          </a:p>
          <a:p>
            <a:pPr lvl="0">
              <a:defRPr/>
            </a:pPr>
            <a:r>
              <a:rPr lang="en-US" sz="4000" kern="2000" dirty="0">
                <a:solidFill>
                  <a:srgbClr val="255A63"/>
                </a:solidFill>
                <a:latin typeface="Arial" pitchFamily="34" charset="0"/>
                <a:ea typeface="Verdana" pitchFamily="34" charset="0"/>
                <a:cs typeface="Arial" pitchFamily="34" charset="0"/>
              </a:rPr>
              <a:t>How computing curricula are defined</a:t>
            </a:r>
          </a:p>
          <a:p>
            <a:pPr lvl="0">
              <a:defRPr/>
            </a:pPr>
            <a:r>
              <a:rPr lang="en-US" sz="4000" kern="2000" dirty="0">
                <a:solidFill>
                  <a:srgbClr val="255A63"/>
                </a:solidFill>
                <a:latin typeface="Arial" pitchFamily="34" charset="0"/>
                <a:ea typeface="Verdana" pitchFamily="34" charset="0"/>
                <a:cs typeface="Arial" pitchFamily="34" charset="0"/>
              </a:rPr>
              <a:t>The Digital Curricula report</a:t>
            </a:r>
          </a:p>
          <a:p>
            <a:pPr lvl="0">
              <a:defRPr/>
            </a:pPr>
            <a:r>
              <a:rPr lang="en-US" sz="4000" kern="2000" dirty="0">
                <a:solidFill>
                  <a:srgbClr val="255A63"/>
                </a:solidFill>
                <a:latin typeface="Arial" pitchFamily="34" charset="0"/>
                <a:ea typeface="Verdana" pitchFamily="34" charset="0"/>
                <a:cs typeface="Arial" pitchFamily="34" charset="0"/>
              </a:rPr>
              <a:t>A modern digital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
        <p:nvSpPr>
          <p:cNvPr id="8" name="7 Elipse"/>
          <p:cNvSpPr/>
          <p:nvPr/>
        </p:nvSpPr>
        <p:spPr>
          <a:xfrm>
            <a:off x="1200101" y="2671395"/>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9" name="8 Elipse"/>
          <p:cNvSpPr/>
          <p:nvPr/>
        </p:nvSpPr>
        <p:spPr>
          <a:xfrm>
            <a:off x="1200101" y="3290520"/>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0" name="9 Elipse"/>
          <p:cNvSpPr/>
          <p:nvPr/>
        </p:nvSpPr>
        <p:spPr>
          <a:xfrm>
            <a:off x="1200101" y="3909645"/>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1" name="10 Elipse"/>
          <p:cNvSpPr/>
          <p:nvPr/>
        </p:nvSpPr>
        <p:spPr>
          <a:xfrm>
            <a:off x="1200101" y="4509720"/>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3" name="12 Elipse"/>
          <p:cNvSpPr/>
          <p:nvPr/>
        </p:nvSpPr>
        <p:spPr>
          <a:xfrm>
            <a:off x="1191137" y="5146212"/>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pic>
        <p:nvPicPr>
          <p:cNvPr id="1026" name="Picture 2" descr="F:\Videos\GoToMarketers\DMA\DOES PPT\Cosas\Graduation Cap-48.png"/>
          <p:cNvPicPr>
            <a:picLocks noChangeAspect="1" noChangeArrowheads="1"/>
          </p:cNvPicPr>
          <p:nvPr/>
        </p:nvPicPr>
        <p:blipFill>
          <a:blip r:embed="rId3" cstate="print"/>
          <a:srcRect/>
          <a:stretch>
            <a:fillRect/>
          </a:stretch>
        </p:blipFill>
        <p:spPr bwMode="auto">
          <a:xfrm>
            <a:off x="4075610" y="722989"/>
            <a:ext cx="1158331" cy="867733"/>
          </a:xfrm>
          <a:prstGeom prst="rect">
            <a:avLst/>
          </a:prstGeom>
          <a:noFill/>
        </p:spPr>
      </p:pic>
    </p:spTree>
    <p:extLst>
      <p:ext uri="{BB962C8B-B14F-4D97-AF65-F5344CB8AC3E}">
        <p14:creationId xmlns:p14="http://schemas.microsoft.com/office/powerpoint/2010/main" val="1671008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12 Rectángulo"/>
          <p:cNvSpPr/>
          <p:nvPr/>
        </p:nvSpPr>
        <p:spPr>
          <a:xfrm>
            <a:off x="1557293" y="643790"/>
            <a:ext cx="12472216" cy="891875"/>
          </a:xfrm>
          <a:prstGeom prst="rect">
            <a:avLst/>
          </a:prstGeom>
        </p:spPr>
        <p:txBody>
          <a:bodyPr wrap="square" lIns="121249" tIns="60625" rIns="121249" bIns="60625">
            <a:spAutoFit/>
          </a:bodyPr>
          <a:lstStyle/>
          <a:p>
            <a:r>
              <a:rPr lang="en-US" sz="5000" b="1" dirty="0" err="1">
                <a:solidFill>
                  <a:srgbClr val="255A63"/>
                </a:solidFill>
                <a:latin typeface="Arial" pitchFamily="34" charset="0"/>
                <a:ea typeface="Roboto Slab" pitchFamily="2" charset="0"/>
                <a:cs typeface="Arial" pitchFamily="34" charset="0"/>
              </a:rPr>
              <a:t>Calavera</a:t>
            </a:r>
            <a:endParaRPr lang="en-US" sz="5000" b="1" dirty="0">
              <a:solidFill>
                <a:srgbClr val="255A63"/>
              </a:solidFill>
              <a:latin typeface="Arial" pitchFamily="34" charset="0"/>
              <a:ea typeface="Roboto Slab" pitchFamily="2" charset="0"/>
              <a:cs typeface="Arial" pitchFamily="34" charset="0"/>
            </a:endParaRPr>
          </a:p>
        </p:txBody>
      </p:sp>
      <p:cxnSp>
        <p:nvCxnSpPr>
          <p:cNvPr id="14" name="13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1026" name="Picture 2" descr="F:\Videos\GoToMarketers\DMA\DOES PPT\Cosas\Calavera grafico-60.png"/>
          <p:cNvPicPr>
            <a:picLocks noChangeAspect="1" noChangeArrowheads="1"/>
          </p:cNvPicPr>
          <p:nvPr/>
        </p:nvPicPr>
        <p:blipFill>
          <a:blip r:embed="rId3"/>
          <a:stretch>
            <a:fillRect/>
          </a:stretch>
        </p:blipFill>
        <p:spPr bwMode="auto">
          <a:xfrm>
            <a:off x="1519777" y="1678488"/>
            <a:ext cx="13870457" cy="5882457"/>
          </a:xfrm>
          <a:prstGeom prst="rect">
            <a:avLst/>
          </a:prstGeom>
          <a:noFill/>
        </p:spPr>
      </p:pic>
    </p:spTree>
    <p:extLst>
      <p:ext uri="{BB962C8B-B14F-4D97-AF65-F5344CB8AC3E}">
        <p14:creationId xmlns:p14="http://schemas.microsoft.com/office/powerpoint/2010/main" val="686868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9692641" y="1128777"/>
            <a:ext cx="6098622" cy="6028770"/>
          </a:xfrm>
          <a:prstGeom prst="rect">
            <a:avLst/>
          </a:prstGeom>
          <a:noFill/>
          <a:ln>
            <a:noFill/>
          </a:ln>
        </p:spPr>
      </p:pic>
      <p:sp>
        <p:nvSpPr>
          <p:cNvPr id="3" name="Content Placeholder 2"/>
          <p:cNvSpPr>
            <a:spLocks noGrp="1"/>
          </p:cNvSpPr>
          <p:nvPr>
            <p:ph idx="1"/>
          </p:nvPr>
        </p:nvSpPr>
        <p:spPr>
          <a:xfrm>
            <a:off x="1313503" y="1980423"/>
            <a:ext cx="8535890" cy="6236114"/>
          </a:xfrm>
        </p:spPr>
        <p:txBody>
          <a:bodyPr>
            <a:normAutofit/>
          </a:bodyPr>
          <a:lstStyle/>
          <a:p>
            <a:pPr>
              <a:buNone/>
            </a:pPr>
            <a:r>
              <a:rPr lang="en-US" sz="3500" dirty="0">
                <a:solidFill>
                  <a:srgbClr val="255A63"/>
                </a:solidFill>
                <a:latin typeface="Arial" pitchFamily="34" charset="0"/>
                <a:cs typeface="Arial" pitchFamily="34" charset="0"/>
              </a:rPr>
              <a:t>Advance-IT Minnesota sponsoring online portal at </a:t>
            </a:r>
            <a:r>
              <a:rPr lang="en-US" sz="3500" dirty="0" err="1">
                <a:solidFill>
                  <a:srgbClr val="255A63"/>
                </a:solidFill>
                <a:latin typeface="Arial" pitchFamily="34" charset="0"/>
                <a:cs typeface="Arial" pitchFamily="34" charset="0"/>
              </a:rPr>
              <a:t>dynamicit.education</a:t>
            </a:r>
            <a:endParaRPr lang="en-US" sz="3500" dirty="0">
              <a:solidFill>
                <a:srgbClr val="255A63"/>
              </a:solidFill>
              <a:latin typeface="Arial" pitchFamily="34" charset="0"/>
              <a:cs typeface="Arial" pitchFamily="34" charset="0"/>
            </a:endParaRPr>
          </a:p>
          <a:p>
            <a:pPr lvl="1">
              <a:buNone/>
            </a:pPr>
            <a:r>
              <a:rPr lang="en-US" sz="3500" dirty="0">
                <a:solidFill>
                  <a:srgbClr val="255A63"/>
                </a:solidFill>
                <a:latin typeface="Arial" pitchFamily="34" charset="0"/>
                <a:cs typeface="Arial" pitchFamily="34" charset="0"/>
              </a:rPr>
              <a:t>“As long as it benefits Minnesota, we are happy if it benefits everyone else!”</a:t>
            </a:r>
          </a:p>
          <a:p>
            <a:pPr>
              <a:buNone/>
            </a:pPr>
            <a:r>
              <a:rPr lang="en-US" sz="3500" dirty="0">
                <a:solidFill>
                  <a:srgbClr val="255A63"/>
                </a:solidFill>
                <a:latin typeface="Arial" pitchFamily="34" charset="0"/>
                <a:cs typeface="Arial" pitchFamily="34" charset="0"/>
              </a:rPr>
              <a:t>Report still considered preliminary at 1.0</a:t>
            </a:r>
          </a:p>
          <a:p>
            <a:pPr>
              <a:buNone/>
            </a:pPr>
            <a:r>
              <a:rPr lang="en-US" sz="3500" dirty="0">
                <a:solidFill>
                  <a:srgbClr val="255A63"/>
                </a:solidFill>
                <a:latin typeface="Arial" pitchFamily="34" charset="0"/>
                <a:cs typeface="Arial" pitchFamily="34" charset="0"/>
              </a:rPr>
              <a:t>Feedback being solicited for version 2.0, to be release Q2 2017 in time for fall course development</a:t>
            </a:r>
          </a:p>
        </p:txBody>
      </p:sp>
      <p:sp>
        <p:nvSpPr>
          <p:cNvPr id="8" name="7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Going Forward</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0" name="9 Elipse"/>
          <p:cNvSpPr/>
          <p:nvPr/>
        </p:nvSpPr>
        <p:spPr>
          <a:xfrm>
            <a:off x="1010905" y="2154501"/>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1" name="10 Elipse"/>
          <p:cNvSpPr/>
          <p:nvPr/>
        </p:nvSpPr>
        <p:spPr>
          <a:xfrm>
            <a:off x="1804587" y="3287174"/>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4" name="13 Elipse"/>
          <p:cNvSpPr/>
          <p:nvPr/>
        </p:nvSpPr>
        <p:spPr>
          <a:xfrm>
            <a:off x="1010905" y="4792926"/>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5" name="14 Elipse"/>
          <p:cNvSpPr/>
          <p:nvPr/>
        </p:nvSpPr>
        <p:spPr>
          <a:xfrm>
            <a:off x="1020430" y="5431101"/>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Tree>
    <p:extLst>
      <p:ext uri="{BB962C8B-B14F-4D97-AF65-F5344CB8AC3E}">
        <p14:creationId xmlns:p14="http://schemas.microsoft.com/office/powerpoint/2010/main" val="2010501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819" y="2068826"/>
            <a:ext cx="15141356" cy="4619357"/>
          </a:xfrm>
        </p:spPr>
        <p:txBody>
          <a:bodyPr/>
          <a:lstStyle/>
          <a:p>
            <a:pPr>
              <a:buNone/>
            </a:pPr>
            <a:r>
              <a:rPr lang="en-US" spc="-100" dirty="0">
                <a:solidFill>
                  <a:srgbClr val="255A63"/>
                </a:solidFill>
                <a:latin typeface="Arial" pitchFamily="34" charset="0"/>
                <a:cs typeface="Arial" pitchFamily="34" charset="0"/>
              </a:rPr>
              <a:t>There are specific levers</a:t>
            </a:r>
          </a:p>
          <a:p>
            <a:pPr lvl="1">
              <a:buNone/>
            </a:pPr>
            <a:r>
              <a:rPr lang="en-US" spc="-100" dirty="0">
                <a:solidFill>
                  <a:srgbClr val="255A63"/>
                </a:solidFill>
                <a:latin typeface="Arial" pitchFamily="34" charset="0"/>
                <a:cs typeface="Arial" pitchFamily="34" charset="0"/>
              </a:rPr>
              <a:t>State legislative processes/committee (e.g. Higher Education and Workforce)</a:t>
            </a:r>
          </a:p>
          <a:p>
            <a:pPr lvl="1">
              <a:buNone/>
            </a:pPr>
            <a:r>
              <a:rPr lang="en-US" spc="-100" dirty="0">
                <a:solidFill>
                  <a:srgbClr val="255A63"/>
                </a:solidFill>
                <a:latin typeface="Arial" pitchFamily="34" charset="0"/>
                <a:cs typeface="Arial" pitchFamily="34" charset="0"/>
              </a:rPr>
              <a:t>State economic development agencies</a:t>
            </a:r>
          </a:p>
          <a:p>
            <a:pPr lvl="1">
              <a:buNone/>
            </a:pPr>
            <a:r>
              <a:rPr lang="en-US" spc="-100" dirty="0">
                <a:solidFill>
                  <a:srgbClr val="255A63"/>
                </a:solidFill>
                <a:latin typeface="Arial" pitchFamily="34" charset="0"/>
                <a:cs typeface="Arial" pitchFamily="34" charset="0"/>
              </a:rPr>
              <a:t>State high tech lobbying associations</a:t>
            </a:r>
          </a:p>
          <a:p>
            <a:pPr lvl="1">
              <a:buNone/>
            </a:pPr>
            <a:r>
              <a:rPr lang="en-US" spc="-100" dirty="0">
                <a:solidFill>
                  <a:srgbClr val="255A63"/>
                </a:solidFill>
                <a:latin typeface="Arial" pitchFamily="34" charset="0"/>
                <a:cs typeface="Arial" pitchFamily="34" charset="0"/>
              </a:rPr>
              <a:t>Program and institutional advisory boards</a:t>
            </a:r>
          </a:p>
          <a:p>
            <a:pPr>
              <a:buNone/>
            </a:pPr>
            <a:r>
              <a:rPr lang="en-US" spc="-100" dirty="0">
                <a:solidFill>
                  <a:srgbClr val="255A63"/>
                </a:solidFill>
                <a:latin typeface="Arial" pitchFamily="34" charset="0"/>
                <a:cs typeface="Arial" pitchFamily="34" charset="0"/>
              </a:rPr>
              <a:t>They are (or should be!) always interested in hearing from practitioners</a:t>
            </a:r>
          </a:p>
          <a:p>
            <a:pPr>
              <a:buNone/>
            </a:pPr>
            <a:r>
              <a:rPr lang="en-US" spc="-100" dirty="0">
                <a:solidFill>
                  <a:srgbClr val="255A63"/>
                </a:solidFill>
                <a:latin typeface="Arial" pitchFamily="34" charset="0"/>
                <a:cs typeface="Arial" pitchFamily="34" charset="0"/>
              </a:rPr>
              <a:t>If you don’t pull on these levers, someone else will</a:t>
            </a:r>
          </a:p>
        </p:txBody>
      </p:sp>
      <p:sp>
        <p:nvSpPr>
          <p:cNvPr id="5" name="4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What you can do</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7" name="6 Elipse"/>
          <p:cNvSpPr/>
          <p:nvPr/>
        </p:nvSpPr>
        <p:spPr>
          <a:xfrm>
            <a:off x="771655" y="2294108"/>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8" name="7 Elipse"/>
          <p:cNvSpPr/>
          <p:nvPr/>
        </p:nvSpPr>
        <p:spPr>
          <a:xfrm>
            <a:off x="777406" y="5736173"/>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9" name="8 Elipse"/>
          <p:cNvSpPr/>
          <p:nvPr/>
        </p:nvSpPr>
        <p:spPr>
          <a:xfrm>
            <a:off x="1523463" y="2858821"/>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0" name="9 Elipse"/>
          <p:cNvSpPr/>
          <p:nvPr/>
        </p:nvSpPr>
        <p:spPr>
          <a:xfrm>
            <a:off x="1529214" y="3390757"/>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1" name="10 Elipse"/>
          <p:cNvSpPr/>
          <p:nvPr/>
        </p:nvSpPr>
        <p:spPr>
          <a:xfrm>
            <a:off x="1526339" y="3939946"/>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3" name="12 Elipse"/>
          <p:cNvSpPr/>
          <p:nvPr/>
        </p:nvSpPr>
        <p:spPr>
          <a:xfrm>
            <a:off x="763031" y="5058786"/>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4" name="13 Elipse"/>
          <p:cNvSpPr/>
          <p:nvPr/>
        </p:nvSpPr>
        <p:spPr>
          <a:xfrm>
            <a:off x="1516814" y="4444771"/>
            <a:ext cx="137706" cy="137706"/>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Tree>
    <p:extLst>
      <p:ext uri="{BB962C8B-B14F-4D97-AF65-F5344CB8AC3E}">
        <p14:creationId xmlns:p14="http://schemas.microsoft.com/office/powerpoint/2010/main" val="1087064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819" y="2055763"/>
            <a:ext cx="14596798" cy="6004019"/>
          </a:xfrm>
        </p:spPr>
        <p:txBody>
          <a:bodyPr>
            <a:noAutofit/>
          </a:bodyPr>
          <a:lstStyle/>
          <a:p>
            <a:pPr>
              <a:lnSpc>
                <a:spcPct val="100000"/>
              </a:lnSpc>
              <a:buNone/>
            </a:pPr>
            <a:r>
              <a:rPr lang="en-US" sz="2700" dirty="0">
                <a:solidFill>
                  <a:srgbClr val="255A63"/>
                </a:solidFill>
                <a:latin typeface="Arial" pitchFamily="34" charset="0"/>
                <a:cs typeface="Arial" pitchFamily="34" charset="0"/>
              </a:rPr>
              <a:t>Dynamic IT report: </a:t>
            </a:r>
            <a:r>
              <a:rPr lang="en-US" sz="2700" b="1" dirty="0">
                <a:solidFill>
                  <a:srgbClr val="255A63"/>
                </a:solidFill>
                <a:latin typeface="Arial" pitchFamily="34" charset="0"/>
                <a:cs typeface="Arial" pitchFamily="34" charset="0"/>
              </a:rPr>
              <a:t>http://dynamicit.education</a:t>
            </a:r>
          </a:p>
          <a:p>
            <a:pPr>
              <a:lnSpc>
                <a:spcPct val="100000"/>
              </a:lnSpc>
              <a:buNone/>
            </a:pPr>
            <a:r>
              <a:rPr lang="en-US" sz="2700" dirty="0">
                <a:solidFill>
                  <a:srgbClr val="255A63"/>
                </a:solidFill>
                <a:latin typeface="Arial" pitchFamily="34" charset="0"/>
                <a:cs typeface="Arial" pitchFamily="34" charset="0"/>
              </a:rPr>
              <a:t>Dynamic IT LinkedIn group: </a:t>
            </a:r>
            <a:r>
              <a:rPr lang="en-US" sz="2700" b="1" dirty="0">
                <a:solidFill>
                  <a:srgbClr val="255A63"/>
                </a:solidFill>
                <a:latin typeface="Arial" pitchFamily="34" charset="0"/>
                <a:cs typeface="Arial" pitchFamily="34" charset="0"/>
              </a:rPr>
              <a:t>https://www.linkedin.com/groups/12018370 </a:t>
            </a:r>
            <a:endParaRPr lang="en-US" sz="2700" dirty="0">
              <a:solidFill>
                <a:srgbClr val="255A63"/>
              </a:solidFill>
              <a:latin typeface="Arial" pitchFamily="34" charset="0"/>
              <a:cs typeface="Arial" pitchFamily="34" charset="0"/>
            </a:endParaRPr>
          </a:p>
          <a:p>
            <a:pPr>
              <a:lnSpc>
                <a:spcPct val="100000"/>
              </a:lnSpc>
              <a:buNone/>
            </a:pPr>
            <a:r>
              <a:rPr lang="en-US" sz="2700" dirty="0">
                <a:solidFill>
                  <a:srgbClr val="255A63"/>
                </a:solidFill>
                <a:latin typeface="Arial" pitchFamily="34" charset="0"/>
                <a:cs typeface="Arial" pitchFamily="34" charset="0"/>
              </a:rPr>
              <a:t>ACM/IEEE/AIS curricula guidance</a:t>
            </a:r>
          </a:p>
          <a:p>
            <a:pPr lvl="1">
              <a:lnSpc>
                <a:spcPct val="100000"/>
              </a:lnSpc>
              <a:buNone/>
            </a:pPr>
            <a:r>
              <a:rPr lang="en-US" sz="2700" b="1" dirty="0">
                <a:solidFill>
                  <a:srgbClr val="255A63"/>
                </a:solidFill>
                <a:latin typeface="Arial" pitchFamily="34" charset="0"/>
                <a:cs typeface="Arial" pitchFamily="34" charset="0"/>
              </a:rPr>
              <a:t>http://www.acm.org/education/curricula-recommendations </a:t>
            </a:r>
            <a:endParaRPr lang="en-US" sz="2700" dirty="0">
              <a:solidFill>
                <a:srgbClr val="255A63"/>
              </a:solidFill>
              <a:latin typeface="Arial" pitchFamily="34" charset="0"/>
              <a:cs typeface="Arial" pitchFamily="34" charset="0"/>
            </a:endParaRPr>
          </a:p>
          <a:p>
            <a:pPr>
              <a:lnSpc>
                <a:spcPct val="100000"/>
              </a:lnSpc>
              <a:buNone/>
            </a:pPr>
            <a:r>
              <a:rPr lang="en-US" sz="2700" dirty="0">
                <a:solidFill>
                  <a:srgbClr val="255A63"/>
                </a:solidFill>
                <a:latin typeface="Arial" pitchFamily="34" charset="0"/>
                <a:cs typeface="Arial" pitchFamily="34" charset="0"/>
              </a:rPr>
              <a:t>Charles Betz resources:</a:t>
            </a:r>
          </a:p>
          <a:p>
            <a:pPr lvl="1">
              <a:lnSpc>
                <a:spcPct val="100000"/>
              </a:lnSpc>
              <a:buNone/>
            </a:pPr>
            <a:r>
              <a:rPr lang="en-US" sz="2700" dirty="0">
                <a:solidFill>
                  <a:srgbClr val="255A63"/>
                </a:solidFill>
                <a:latin typeface="Arial" pitchFamily="34" charset="0"/>
                <a:cs typeface="Arial" pitchFamily="34" charset="0"/>
              </a:rPr>
              <a:t>Digital/Agile/DevOps management text </a:t>
            </a:r>
          </a:p>
          <a:p>
            <a:pPr lvl="2">
              <a:lnSpc>
                <a:spcPct val="100000"/>
              </a:lnSpc>
              <a:buNone/>
            </a:pPr>
            <a:r>
              <a:rPr lang="en-US" b="1" dirty="0">
                <a:solidFill>
                  <a:srgbClr val="255A63"/>
                </a:solidFill>
                <a:latin typeface="Arial" pitchFamily="34" charset="0"/>
                <a:cs typeface="Arial" pitchFamily="34" charset="0"/>
              </a:rPr>
              <a:t>https://github.com/dm-academy/aitm </a:t>
            </a:r>
          </a:p>
          <a:p>
            <a:pPr lvl="1">
              <a:lnSpc>
                <a:spcPct val="100000"/>
              </a:lnSpc>
              <a:buNone/>
            </a:pPr>
            <a:r>
              <a:rPr lang="en-US" sz="2700" dirty="0">
                <a:solidFill>
                  <a:srgbClr val="255A63"/>
                </a:solidFill>
                <a:latin typeface="Arial" pitchFamily="34" charset="0"/>
                <a:cs typeface="Arial" pitchFamily="34" charset="0"/>
              </a:rPr>
              <a:t>Calavera platform</a:t>
            </a:r>
          </a:p>
          <a:p>
            <a:pPr lvl="2">
              <a:lnSpc>
                <a:spcPct val="100000"/>
              </a:lnSpc>
              <a:buNone/>
            </a:pPr>
            <a:r>
              <a:rPr lang="en-US" b="1" dirty="0">
                <a:solidFill>
                  <a:srgbClr val="255A63"/>
                </a:solidFill>
                <a:latin typeface="Arial" pitchFamily="34" charset="0"/>
                <a:cs typeface="Arial" pitchFamily="34" charset="0"/>
              </a:rPr>
              <a:t>https://github.com/dm-academy/Calavera </a:t>
            </a:r>
          </a:p>
          <a:p>
            <a:pPr lvl="1">
              <a:lnSpc>
                <a:spcPct val="100000"/>
              </a:lnSpc>
              <a:buNone/>
            </a:pPr>
            <a:r>
              <a:rPr lang="en-US" sz="2700" dirty="0">
                <a:solidFill>
                  <a:srgbClr val="255A63"/>
                </a:solidFill>
                <a:latin typeface="Arial" pitchFamily="34" charset="0"/>
                <a:cs typeface="Arial" pitchFamily="34" charset="0"/>
              </a:rPr>
              <a:t>Course labs</a:t>
            </a:r>
          </a:p>
          <a:p>
            <a:pPr lvl="2">
              <a:lnSpc>
                <a:spcPct val="100000"/>
              </a:lnSpc>
              <a:buNone/>
            </a:pPr>
            <a:r>
              <a:rPr lang="en-US" b="1" dirty="0">
                <a:solidFill>
                  <a:srgbClr val="255A63"/>
                </a:solidFill>
                <a:latin typeface="Arial" pitchFamily="34" charset="0"/>
                <a:cs typeface="Arial" pitchFamily="34" charset="0"/>
              </a:rPr>
              <a:t>https://github.com/dm-academy </a:t>
            </a:r>
          </a:p>
        </p:txBody>
      </p:sp>
      <p:sp>
        <p:nvSpPr>
          <p:cNvPr id="5" name="4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Resources</a:t>
            </a:r>
          </a:p>
        </p:txBody>
      </p:sp>
      <p:cxnSp>
        <p:nvCxnSpPr>
          <p:cNvPr id="6" name="5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10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Thank you!</a:t>
            </a:r>
          </a:p>
        </p:txBody>
      </p:sp>
      <p:cxnSp>
        <p:nvCxnSpPr>
          <p:cNvPr id="5" name="4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6" name="Picture 2" descr="F:\Videos\GoToMarketers\Kepner Tregoe\IMG\PPT-02.png"/>
          <p:cNvPicPr>
            <a:picLocks noChangeAspect="1" noChangeArrowheads="1"/>
          </p:cNvPicPr>
          <p:nvPr/>
        </p:nvPicPr>
        <p:blipFill>
          <a:blip r:embed="rId2" cstate="print"/>
          <a:stretch>
            <a:fillRect/>
          </a:stretch>
        </p:blipFill>
        <p:spPr bwMode="auto">
          <a:xfrm>
            <a:off x="1337453" y="3484534"/>
            <a:ext cx="674254" cy="548632"/>
          </a:xfrm>
          <a:prstGeom prst="rect">
            <a:avLst/>
          </a:prstGeom>
          <a:noFill/>
        </p:spPr>
      </p:pic>
      <p:pic>
        <p:nvPicPr>
          <p:cNvPr id="7" name="Picture 3" descr="F:\Videos\GoToMarketers\Kepner Tregoe\IMG\PPT-03.png"/>
          <p:cNvPicPr>
            <a:picLocks noChangeAspect="1" noChangeArrowheads="1"/>
          </p:cNvPicPr>
          <p:nvPr/>
        </p:nvPicPr>
        <p:blipFill>
          <a:blip r:embed="rId3"/>
          <a:stretch>
            <a:fillRect/>
          </a:stretch>
        </p:blipFill>
        <p:spPr bwMode="auto">
          <a:xfrm>
            <a:off x="1266446" y="4381919"/>
            <a:ext cx="802115" cy="579920"/>
          </a:xfrm>
          <a:prstGeom prst="rect">
            <a:avLst/>
          </a:prstGeom>
          <a:noFill/>
        </p:spPr>
      </p:pic>
      <p:pic>
        <p:nvPicPr>
          <p:cNvPr id="8" name="Picture 4" descr="F:\Videos\GoToMarketers\Kepner Tregoe\IMG\PPT-04.png"/>
          <p:cNvPicPr>
            <a:picLocks noChangeAspect="1" noChangeArrowheads="1"/>
          </p:cNvPicPr>
          <p:nvPr/>
        </p:nvPicPr>
        <p:blipFill>
          <a:blip r:embed="rId4" cstate="print"/>
          <a:stretch>
            <a:fillRect/>
          </a:stretch>
        </p:blipFill>
        <p:spPr bwMode="auto">
          <a:xfrm>
            <a:off x="1337299" y="5247585"/>
            <a:ext cx="673977" cy="673962"/>
          </a:xfrm>
          <a:prstGeom prst="rect">
            <a:avLst/>
          </a:prstGeom>
          <a:noFill/>
        </p:spPr>
      </p:pic>
      <p:sp>
        <p:nvSpPr>
          <p:cNvPr id="9" name="8 Rectángulo"/>
          <p:cNvSpPr/>
          <p:nvPr/>
        </p:nvSpPr>
        <p:spPr>
          <a:xfrm>
            <a:off x="1710421" y="3461674"/>
            <a:ext cx="8128000" cy="2908261"/>
          </a:xfrm>
          <a:prstGeom prst="rect">
            <a:avLst/>
          </a:prstGeom>
        </p:spPr>
        <p:txBody>
          <a:bodyPr>
            <a:spAutoFit/>
          </a:bodyPr>
          <a:lstStyle/>
          <a:p>
            <a:pPr lvl="1">
              <a:buNone/>
            </a:pPr>
            <a:r>
              <a:rPr lang="en-US" sz="3000" b="1" dirty="0" err="1">
                <a:solidFill>
                  <a:srgbClr val="255A63"/>
                </a:solidFill>
                <a:latin typeface="Arial" pitchFamily="34" charset="0"/>
                <a:ea typeface="Roboto Slab" pitchFamily="2" charset="0"/>
                <a:cs typeface="Arial" pitchFamily="34" charset="0"/>
              </a:rPr>
              <a:t>CharlesTBetz</a:t>
            </a:r>
            <a:endParaRPr lang="en-US" sz="3000" b="1" dirty="0">
              <a:solidFill>
                <a:srgbClr val="255A63"/>
              </a:solidFill>
              <a:latin typeface="Arial" pitchFamily="34" charset="0"/>
              <a:ea typeface="Roboto Slab" pitchFamily="2" charset="0"/>
              <a:cs typeface="Arial" pitchFamily="34" charset="0"/>
            </a:endParaRPr>
          </a:p>
          <a:p>
            <a:pPr lvl="1"/>
            <a:endParaRPr lang="en-US" sz="3000" b="1" dirty="0">
              <a:solidFill>
                <a:srgbClr val="255A63"/>
              </a:solidFill>
              <a:latin typeface="Arial" pitchFamily="34" charset="0"/>
              <a:ea typeface="Roboto Slab" pitchFamily="2" charset="0"/>
              <a:cs typeface="Arial" pitchFamily="34" charset="0"/>
            </a:endParaRPr>
          </a:p>
          <a:p>
            <a:pPr lvl="1"/>
            <a:r>
              <a:rPr lang="en-US" sz="3000" b="1" dirty="0">
                <a:solidFill>
                  <a:srgbClr val="255A63"/>
                </a:solidFill>
                <a:latin typeface="Arial" pitchFamily="34" charset="0"/>
                <a:ea typeface="Roboto Slab" pitchFamily="2" charset="0"/>
                <a:cs typeface="Arial" pitchFamily="34" charset="0"/>
              </a:rPr>
              <a:t>char@dm-academy.com</a:t>
            </a:r>
          </a:p>
          <a:p>
            <a:pPr lvl="1"/>
            <a:endParaRPr lang="en-US" sz="3000" b="1" dirty="0">
              <a:solidFill>
                <a:srgbClr val="255A63"/>
              </a:solidFill>
              <a:latin typeface="Arial" pitchFamily="34" charset="0"/>
              <a:ea typeface="Roboto Slab" pitchFamily="2" charset="0"/>
              <a:cs typeface="Arial" pitchFamily="34" charset="0"/>
            </a:endParaRPr>
          </a:p>
          <a:p>
            <a:pPr lvl="1"/>
            <a:r>
              <a:rPr lang="en-US" sz="3000" b="1" dirty="0">
                <a:solidFill>
                  <a:srgbClr val="255A63"/>
                </a:solidFill>
                <a:latin typeface="Arial" pitchFamily="34" charset="0"/>
                <a:ea typeface="Roboto Slab" pitchFamily="2" charset="0"/>
                <a:cs typeface="Arial" pitchFamily="34" charset="0"/>
              </a:rPr>
              <a:t>www.lean4it.com</a:t>
            </a:r>
          </a:p>
          <a:p>
            <a:pPr lvl="1"/>
            <a:endParaRPr lang="en-US" sz="3000" dirty="0">
              <a:solidFill>
                <a:srgbClr val="255A63"/>
              </a:solidFill>
              <a:latin typeface="Cambria" pitchFamily="18" charset="0"/>
              <a:ea typeface="Roboto Slab" pitchFamily="2" charset="0"/>
            </a:endParaRPr>
          </a:p>
        </p:txBody>
      </p:sp>
      <p:sp>
        <p:nvSpPr>
          <p:cNvPr id="10" name="Content Placeholder 2"/>
          <p:cNvSpPr txBox="1">
            <a:spLocks/>
          </p:cNvSpPr>
          <p:nvPr/>
        </p:nvSpPr>
        <p:spPr>
          <a:xfrm>
            <a:off x="1136465" y="1972483"/>
            <a:ext cx="9653452" cy="1463044"/>
          </a:xfrm>
          <a:prstGeom prst="rect">
            <a:avLst/>
          </a:prstGeom>
        </p:spPr>
        <p:txBody>
          <a:bodyPr vert="horz" lIns="91440" tIns="45720" rIns="91440" bIns="45720" rtlCol="0" anchor="ctr">
            <a:normAutofit/>
          </a:bodyPr>
          <a:lstStyle/>
          <a:p>
            <a:pPr lvl="0">
              <a:defRPr/>
            </a:pPr>
            <a:r>
              <a:rPr lang="en-US" sz="4000" kern="2000" dirty="0">
                <a:solidFill>
                  <a:srgbClr val="255A63"/>
                </a:solidFill>
                <a:latin typeface="Arial" pitchFamily="34" charset="0"/>
                <a:ea typeface="Verdana" pitchFamily="34" charset="0"/>
                <a:cs typeface="Arial" pitchFamily="34" charset="0"/>
              </a:rPr>
              <a:t>For more information:</a:t>
            </a:r>
            <a:endParaRPr kumimoji="0" lang="en-US" sz="4000"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0699" y="2764955"/>
            <a:ext cx="3884256" cy="3943929"/>
          </a:xfrm>
          <a:prstGeom prst="rect">
            <a:avLst/>
          </a:prstGeom>
        </p:spPr>
      </p:pic>
      <p:pic>
        <p:nvPicPr>
          <p:cNvPr id="5" name="Picture 4"/>
          <p:cNvPicPr>
            <a:picLocks noChangeAspect="1"/>
          </p:cNvPicPr>
          <p:nvPr/>
        </p:nvPicPr>
        <p:blipFill>
          <a:blip r:embed="rId3"/>
          <a:stretch>
            <a:fillRect/>
          </a:stretch>
        </p:blipFill>
        <p:spPr>
          <a:xfrm>
            <a:off x="11449420" y="3968282"/>
            <a:ext cx="4100211" cy="132712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5684" y="2795451"/>
            <a:ext cx="5245073" cy="3933719"/>
          </a:xfrm>
          <a:prstGeom prst="rect">
            <a:avLst/>
          </a:prstGeom>
        </p:spPr>
      </p:pic>
      <p:sp>
        <p:nvSpPr>
          <p:cNvPr id="8" name="7 Rectángulo"/>
          <p:cNvSpPr/>
          <p:nvPr/>
        </p:nvSpPr>
        <p:spPr>
          <a:xfrm>
            <a:off x="1557293" y="643790"/>
            <a:ext cx="12472216"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If you Google “Walking Skeleton”</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14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1857" t="9269" r="13870" b="13359"/>
          <a:stretch/>
        </p:blipFill>
        <p:spPr>
          <a:xfrm>
            <a:off x="1102658" y="2306598"/>
            <a:ext cx="7949511" cy="5123971"/>
          </a:xfrm>
          <a:prstGeom prst="rect">
            <a:avLst/>
          </a:prstGeom>
        </p:spPr>
      </p:pic>
      <p:sp>
        <p:nvSpPr>
          <p:cNvPr id="5" name="4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Acknowledging MECC</a:t>
            </a:r>
          </a:p>
        </p:txBody>
      </p:sp>
      <p:cxnSp>
        <p:nvCxnSpPr>
          <p:cNvPr id="8" name="7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10023523" y="643790"/>
            <a:ext cx="4166347" cy="6519434"/>
          </a:xfrm>
          <a:prstGeom prst="rect">
            <a:avLst/>
          </a:prstGeom>
        </p:spPr>
      </p:pic>
    </p:spTree>
    <p:extLst>
      <p:ext uri="{BB962C8B-B14F-4D97-AF65-F5344CB8AC3E}">
        <p14:creationId xmlns:p14="http://schemas.microsoft.com/office/powerpoint/2010/main" val="192180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80820034"/>
              </p:ext>
            </p:extLst>
          </p:nvPr>
        </p:nvGraphicFramePr>
        <p:xfrm>
          <a:off x="1101773" y="1895085"/>
          <a:ext cx="14129518" cy="5121528"/>
        </p:xfrm>
        <a:graphic>
          <a:graphicData uri="http://schemas.openxmlformats.org/drawingml/2006/table">
            <a:tbl>
              <a:tblPr firstRow="1" bandRow="1">
                <a:solidFill>
                  <a:srgbClr val="A09378"/>
                </a:solidFill>
                <a:tableStyleId>{125E5076-3810-47DD-B79F-674D7AD40C01}</a:tableStyleId>
              </a:tblPr>
              <a:tblGrid>
                <a:gridCol w="10443557">
                  <a:extLst>
                    <a:ext uri="{9D8B030D-6E8A-4147-A177-3AD203B41FA5}">
                      <a16:colId xmlns:a16="http://schemas.microsoft.com/office/drawing/2014/main" val="497359275"/>
                    </a:ext>
                  </a:extLst>
                </a:gridCol>
                <a:gridCol w="3685961">
                  <a:extLst>
                    <a:ext uri="{9D8B030D-6E8A-4147-A177-3AD203B41FA5}">
                      <a16:colId xmlns:a16="http://schemas.microsoft.com/office/drawing/2014/main" val="238208413"/>
                    </a:ext>
                  </a:extLst>
                </a:gridCol>
              </a:tblGrid>
              <a:tr h="853588">
                <a:tc>
                  <a:txBody>
                    <a:bodyPr/>
                    <a:lstStyle/>
                    <a:p>
                      <a:r>
                        <a:rPr lang="en-US" sz="4800" dirty="0"/>
                        <a:t>Total post secondary</a:t>
                      </a:r>
                      <a:r>
                        <a:rPr lang="en-US" sz="4800" baseline="0" dirty="0"/>
                        <a:t> enrollment, fall ‘14</a:t>
                      </a:r>
                      <a:endParaRPr lang="en-US" sz="4800" dirty="0"/>
                    </a:p>
                  </a:txBody>
                  <a:tcPr marL="121944" marR="121944" marT="60971" marB="60971">
                    <a:solidFill>
                      <a:srgbClr val="3C5A8C"/>
                    </a:solidFill>
                  </a:tcPr>
                </a:tc>
                <a:tc>
                  <a:txBody>
                    <a:bodyPr/>
                    <a:lstStyle/>
                    <a:p>
                      <a:pPr algn="r"/>
                      <a:r>
                        <a:rPr lang="en-US" sz="4800" dirty="0"/>
                        <a:t>20,663,464</a:t>
                      </a:r>
                    </a:p>
                  </a:txBody>
                  <a:tcPr marL="121944" marR="121944" marT="60971" marB="60971">
                    <a:solidFill>
                      <a:srgbClr val="3C5A8C"/>
                    </a:solidFill>
                  </a:tcPr>
                </a:tc>
                <a:extLst>
                  <a:ext uri="{0D108BD9-81ED-4DB2-BD59-A6C34878D82A}">
                    <a16:rowId xmlns:a16="http://schemas.microsoft.com/office/drawing/2014/main" val="331537318"/>
                  </a:ext>
                </a:extLst>
              </a:tr>
              <a:tr h="853588">
                <a:tc>
                  <a:txBody>
                    <a:bodyPr/>
                    <a:lstStyle/>
                    <a:p>
                      <a:r>
                        <a:rPr lang="en-US" sz="4800" dirty="0"/>
                        <a:t>Higher education staff</a:t>
                      </a:r>
                    </a:p>
                  </a:txBody>
                  <a:tcPr marL="121944" marR="121944" marT="60971" marB="60971">
                    <a:solidFill>
                      <a:srgbClr val="F4A634"/>
                    </a:solidFill>
                  </a:tcPr>
                </a:tc>
                <a:tc>
                  <a:txBody>
                    <a:bodyPr/>
                    <a:lstStyle/>
                    <a:p>
                      <a:pPr algn="r"/>
                      <a:r>
                        <a:rPr lang="en-US" sz="4800" dirty="0"/>
                        <a:t>3,969,226</a:t>
                      </a:r>
                    </a:p>
                  </a:txBody>
                  <a:tcPr marL="121944" marR="121944" marT="60971" marB="60971">
                    <a:solidFill>
                      <a:srgbClr val="F4A634"/>
                    </a:solidFill>
                  </a:tcPr>
                </a:tc>
                <a:extLst>
                  <a:ext uri="{0D108BD9-81ED-4DB2-BD59-A6C34878D82A}">
                    <a16:rowId xmlns:a16="http://schemas.microsoft.com/office/drawing/2014/main" val="538962246"/>
                  </a:ext>
                </a:extLst>
              </a:tr>
              <a:tr h="853588">
                <a:tc>
                  <a:txBody>
                    <a:bodyPr/>
                    <a:lstStyle/>
                    <a:p>
                      <a:r>
                        <a:rPr lang="en-US" sz="4800" dirty="0"/>
                        <a:t>Annual expenditures</a:t>
                      </a:r>
                    </a:p>
                  </a:txBody>
                  <a:tcPr marL="121944" marR="121944" marT="60971" marB="60971">
                    <a:solidFill>
                      <a:srgbClr val="5479B5"/>
                    </a:solidFill>
                  </a:tcPr>
                </a:tc>
                <a:tc>
                  <a:txBody>
                    <a:bodyPr/>
                    <a:lstStyle/>
                    <a:p>
                      <a:pPr algn="r"/>
                      <a:r>
                        <a:rPr lang="en-US" sz="4800" dirty="0"/>
                        <a:t>$520 billion</a:t>
                      </a:r>
                    </a:p>
                  </a:txBody>
                  <a:tcPr marL="121944" marR="121944" marT="60971" marB="60971">
                    <a:solidFill>
                      <a:srgbClr val="5479B5"/>
                    </a:solidFill>
                  </a:tcPr>
                </a:tc>
                <a:extLst>
                  <a:ext uri="{0D108BD9-81ED-4DB2-BD59-A6C34878D82A}">
                    <a16:rowId xmlns:a16="http://schemas.microsoft.com/office/drawing/2014/main" val="3721510458"/>
                  </a:ext>
                </a:extLst>
              </a:tr>
              <a:tr h="853588">
                <a:tc>
                  <a:txBody>
                    <a:bodyPr/>
                    <a:lstStyle/>
                    <a:p>
                      <a:r>
                        <a:rPr lang="en-US" sz="4800" dirty="0"/>
                        <a:t>Market</a:t>
                      </a:r>
                      <a:r>
                        <a:rPr lang="en-US" sz="4800" baseline="0" dirty="0"/>
                        <a:t> value of endowment funds</a:t>
                      </a:r>
                      <a:endParaRPr lang="en-US" sz="4800" dirty="0"/>
                    </a:p>
                  </a:txBody>
                  <a:tcPr marL="121944" marR="121944" marT="60971" marB="60971">
                    <a:solidFill>
                      <a:srgbClr val="F4A634"/>
                    </a:solidFill>
                  </a:tcPr>
                </a:tc>
                <a:tc>
                  <a:txBody>
                    <a:bodyPr/>
                    <a:lstStyle/>
                    <a:p>
                      <a:pPr algn="r"/>
                      <a:r>
                        <a:rPr lang="en-US" sz="4800" dirty="0"/>
                        <a:t>$539 billion</a:t>
                      </a:r>
                    </a:p>
                  </a:txBody>
                  <a:tcPr marL="121944" marR="121944" marT="60971" marB="60971">
                    <a:solidFill>
                      <a:srgbClr val="F4A634"/>
                    </a:solidFill>
                  </a:tcPr>
                </a:tc>
                <a:extLst>
                  <a:ext uri="{0D108BD9-81ED-4DB2-BD59-A6C34878D82A}">
                    <a16:rowId xmlns:a16="http://schemas.microsoft.com/office/drawing/2014/main" val="3242712851"/>
                  </a:ext>
                </a:extLst>
              </a:tr>
              <a:tr h="853588">
                <a:tc>
                  <a:txBody>
                    <a:bodyPr/>
                    <a:lstStyle/>
                    <a:p>
                      <a:r>
                        <a:rPr lang="en-US" sz="4800" dirty="0"/>
                        <a:t>Physical plant</a:t>
                      </a:r>
                    </a:p>
                  </a:txBody>
                  <a:tcPr marL="121944" marR="121944" marT="60971" marB="60971">
                    <a:solidFill>
                      <a:srgbClr val="5479B5"/>
                    </a:solidFill>
                  </a:tcPr>
                </a:tc>
                <a:tc>
                  <a:txBody>
                    <a:bodyPr/>
                    <a:lstStyle/>
                    <a:p>
                      <a:pPr algn="r"/>
                      <a:r>
                        <a:rPr lang="en-US" sz="4800" dirty="0"/>
                        <a:t>~$500</a:t>
                      </a:r>
                      <a:r>
                        <a:rPr lang="en-US" sz="4800" baseline="0" dirty="0"/>
                        <a:t> billon</a:t>
                      </a:r>
                      <a:endParaRPr lang="en-US" sz="4800" dirty="0"/>
                    </a:p>
                  </a:txBody>
                  <a:tcPr marL="121944" marR="121944" marT="60971" marB="60971">
                    <a:solidFill>
                      <a:srgbClr val="5479B5"/>
                    </a:solidFill>
                  </a:tcPr>
                </a:tc>
                <a:extLst>
                  <a:ext uri="{0D108BD9-81ED-4DB2-BD59-A6C34878D82A}">
                    <a16:rowId xmlns:a16="http://schemas.microsoft.com/office/drawing/2014/main" val="229069584"/>
                  </a:ext>
                </a:extLst>
              </a:tr>
              <a:tr h="853588">
                <a:tc>
                  <a:txBody>
                    <a:bodyPr/>
                    <a:lstStyle/>
                    <a:p>
                      <a:r>
                        <a:rPr lang="en-US" sz="4800" dirty="0"/>
                        <a:t>Annual</a:t>
                      </a:r>
                      <a:r>
                        <a:rPr lang="en-US" sz="4800" baseline="0" dirty="0"/>
                        <a:t> U.S. GDP for comparison</a:t>
                      </a:r>
                      <a:endParaRPr lang="en-US" sz="4800" dirty="0"/>
                    </a:p>
                  </a:txBody>
                  <a:tcPr marL="121944" marR="121944" marT="60971" marB="60971">
                    <a:solidFill>
                      <a:srgbClr val="F4A634"/>
                    </a:solidFill>
                  </a:tcPr>
                </a:tc>
                <a:tc>
                  <a:txBody>
                    <a:bodyPr/>
                    <a:lstStyle/>
                    <a:p>
                      <a:pPr algn="r"/>
                      <a:r>
                        <a:rPr lang="en-US" sz="4800" dirty="0"/>
                        <a:t>$18.6</a:t>
                      </a:r>
                      <a:r>
                        <a:rPr lang="en-US" sz="4800" baseline="0" dirty="0"/>
                        <a:t> trillion</a:t>
                      </a:r>
                      <a:endParaRPr lang="en-US" sz="4800" dirty="0"/>
                    </a:p>
                  </a:txBody>
                  <a:tcPr marL="121944" marR="121944" marT="60971" marB="60971">
                    <a:solidFill>
                      <a:srgbClr val="F4A634"/>
                    </a:solidFill>
                  </a:tcPr>
                </a:tc>
                <a:extLst>
                  <a:ext uri="{0D108BD9-81ED-4DB2-BD59-A6C34878D82A}">
                    <a16:rowId xmlns:a16="http://schemas.microsoft.com/office/drawing/2014/main" val="2669803048"/>
                  </a:ext>
                </a:extLst>
              </a:tr>
            </a:tbl>
          </a:graphicData>
        </a:graphic>
      </p:graphicFrame>
      <p:sp>
        <p:nvSpPr>
          <p:cNvPr id="8" name="7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Scale of the Education System</a:t>
            </a:r>
          </a:p>
        </p:txBody>
      </p:sp>
      <p:cxnSp>
        <p:nvCxnSpPr>
          <p:cNvPr id="9" name="8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84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3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Higher Ed by Institution Type</a:t>
            </a:r>
          </a:p>
        </p:txBody>
      </p:sp>
      <p:cxnSp>
        <p:nvCxnSpPr>
          <p:cNvPr id="5" name="4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pic>
        <p:nvPicPr>
          <p:cNvPr id="2050" name="Picture 2" descr="F:\Videos\GoToMarketers\DMA\DOES PPT\Cosas\Grafico-39.png"/>
          <p:cNvPicPr>
            <a:picLocks noChangeAspect="1" noChangeArrowheads="1"/>
          </p:cNvPicPr>
          <p:nvPr/>
        </p:nvPicPr>
        <p:blipFill>
          <a:blip r:embed="rId3"/>
          <a:stretch>
            <a:fillRect/>
          </a:stretch>
        </p:blipFill>
        <p:spPr bwMode="auto">
          <a:xfrm>
            <a:off x="1889117" y="1270939"/>
            <a:ext cx="7072000" cy="6541353"/>
          </a:xfrm>
          <a:prstGeom prst="rect">
            <a:avLst/>
          </a:prstGeom>
          <a:noFill/>
        </p:spPr>
      </p:pic>
      <p:sp>
        <p:nvSpPr>
          <p:cNvPr id="8" name="Content Placeholder 2"/>
          <p:cNvSpPr txBox="1">
            <a:spLocks/>
          </p:cNvSpPr>
          <p:nvPr/>
        </p:nvSpPr>
        <p:spPr>
          <a:xfrm>
            <a:off x="8665678" y="2873821"/>
            <a:ext cx="7449806" cy="3631477"/>
          </a:xfrm>
          <a:prstGeom prst="rect">
            <a:avLst/>
          </a:prstGeom>
        </p:spPr>
        <p:txBody>
          <a:bodyPr vert="horz" lIns="91440" tIns="45720" rIns="91440" bIns="45720" rtlCol="0" anchor="ctr">
            <a:normAutofit/>
          </a:bodyPr>
          <a:lstStyle/>
          <a:p>
            <a:pPr lvl="0">
              <a:lnSpc>
                <a:spcPct val="110000"/>
              </a:lnSpc>
              <a:defRPr/>
            </a:pPr>
            <a:r>
              <a:rPr lang="en-US" sz="4000" kern="5000" dirty="0">
                <a:solidFill>
                  <a:srgbClr val="255A63"/>
                </a:solidFill>
                <a:latin typeface="Arial" pitchFamily="34" charset="0"/>
                <a:ea typeface="Verdana" pitchFamily="34" charset="0"/>
                <a:cs typeface="Arial" pitchFamily="34" charset="0"/>
              </a:rPr>
              <a:t>Public</a:t>
            </a:r>
          </a:p>
          <a:p>
            <a:pPr lvl="0">
              <a:lnSpc>
                <a:spcPct val="110000"/>
              </a:lnSpc>
              <a:defRPr/>
            </a:pPr>
            <a:r>
              <a:rPr lang="en-US" sz="4000" kern="5000" dirty="0">
                <a:solidFill>
                  <a:srgbClr val="255A63"/>
                </a:solidFill>
                <a:latin typeface="Arial" pitchFamily="34" charset="0"/>
                <a:ea typeface="Verdana" pitchFamily="34" charset="0"/>
                <a:cs typeface="Arial" pitchFamily="34" charset="0"/>
              </a:rPr>
              <a:t>Private non-profit</a:t>
            </a:r>
          </a:p>
          <a:p>
            <a:pPr lvl="0">
              <a:lnSpc>
                <a:spcPct val="110000"/>
              </a:lnSpc>
              <a:defRPr/>
            </a:pPr>
            <a:r>
              <a:rPr lang="en-US" sz="4000" kern="5000" dirty="0">
                <a:solidFill>
                  <a:srgbClr val="255A63"/>
                </a:solidFill>
                <a:latin typeface="Arial" pitchFamily="34" charset="0"/>
                <a:ea typeface="Verdana" pitchFamily="34" charset="0"/>
                <a:cs typeface="Arial" pitchFamily="34" charset="0"/>
              </a:rPr>
              <a:t>Private for-profit</a:t>
            </a:r>
          </a:p>
          <a:p>
            <a:pPr lvl="0">
              <a:lnSpc>
                <a:spcPct val="110000"/>
              </a:lnSpc>
              <a:defRPr/>
            </a:pPr>
            <a:r>
              <a:rPr lang="en-US" sz="4000" kern="5000" dirty="0">
                <a:solidFill>
                  <a:srgbClr val="255A63"/>
                </a:solidFill>
                <a:latin typeface="Arial" pitchFamily="34" charset="0"/>
                <a:ea typeface="Verdana" pitchFamily="34" charset="0"/>
                <a:cs typeface="Arial" pitchFamily="34" charset="0"/>
              </a:rPr>
              <a:t>Non-degree</a:t>
            </a:r>
            <a:endParaRPr kumimoji="0" lang="en-US" sz="4000" b="0" i="0" u="none" strike="noStrike" kern="5000" cap="none" spc="0" normalizeH="0" noProof="0" dirty="0">
              <a:ln>
                <a:noFill/>
              </a:ln>
              <a:solidFill>
                <a:srgbClr val="255A63"/>
              </a:solidFill>
              <a:effectLst/>
              <a:uLnTx/>
              <a:uFillTx/>
              <a:latin typeface="Arial" pitchFamily="34" charset="0"/>
              <a:ea typeface="Verdana" pitchFamily="34" charset="0"/>
              <a:cs typeface="Arial" pitchFamily="34" charset="0"/>
            </a:endParaRPr>
          </a:p>
        </p:txBody>
      </p:sp>
      <p:sp>
        <p:nvSpPr>
          <p:cNvPr id="9" name="Content Placeholder 2"/>
          <p:cNvSpPr txBox="1">
            <a:spLocks/>
          </p:cNvSpPr>
          <p:nvPr/>
        </p:nvSpPr>
        <p:spPr>
          <a:xfrm>
            <a:off x="5343358" y="4254130"/>
            <a:ext cx="1645271" cy="1467401"/>
          </a:xfrm>
          <a:prstGeom prst="rect">
            <a:avLst/>
          </a:prstGeom>
        </p:spPr>
        <p:txBody>
          <a:bodyPr vert="horz" lIns="91440" tIns="45720" rIns="91440" bIns="45720" rtlCol="0" anchor="ctr">
            <a:normAutofit/>
          </a:bodyPr>
          <a:lstStyle/>
          <a:p>
            <a:pPr lvl="0">
              <a:lnSpc>
                <a:spcPct val="110000"/>
              </a:lnSpc>
              <a:defRPr/>
            </a:pPr>
            <a:r>
              <a:rPr lang="en-US" sz="4000" b="1" kern="5000" dirty="0">
                <a:solidFill>
                  <a:schemeClr val="bg1"/>
                </a:solidFill>
                <a:latin typeface="Arial" pitchFamily="34" charset="0"/>
                <a:ea typeface="Verdana" pitchFamily="34" charset="0"/>
                <a:cs typeface="Arial" pitchFamily="34" charset="0"/>
              </a:rPr>
              <a:t>71%</a:t>
            </a:r>
            <a:endParaRPr kumimoji="0" lang="en-US" sz="4000" b="1" i="0" u="none" strike="noStrike" kern="5000" cap="none" spc="0" normalizeH="0" noProof="0" dirty="0">
              <a:ln>
                <a:noFill/>
              </a:ln>
              <a:solidFill>
                <a:schemeClr val="bg1"/>
              </a:solidFill>
              <a:effectLst/>
              <a:uLnTx/>
              <a:uFillTx/>
              <a:latin typeface="Arial" pitchFamily="34" charset="0"/>
              <a:ea typeface="Verdana" pitchFamily="34" charset="0"/>
              <a:cs typeface="Arial" pitchFamily="34" charset="0"/>
            </a:endParaRPr>
          </a:p>
        </p:txBody>
      </p:sp>
      <p:sp>
        <p:nvSpPr>
          <p:cNvPr id="10" name="Content Placeholder 2"/>
          <p:cNvSpPr txBox="1">
            <a:spLocks/>
          </p:cNvSpPr>
          <p:nvPr/>
        </p:nvSpPr>
        <p:spPr>
          <a:xfrm>
            <a:off x="2412924" y="3426816"/>
            <a:ext cx="1645271" cy="1467401"/>
          </a:xfrm>
          <a:prstGeom prst="rect">
            <a:avLst/>
          </a:prstGeom>
        </p:spPr>
        <p:txBody>
          <a:bodyPr vert="horz" lIns="91440" tIns="45720" rIns="91440" bIns="45720" rtlCol="0" anchor="ctr">
            <a:normAutofit/>
          </a:bodyPr>
          <a:lstStyle/>
          <a:p>
            <a:pPr lvl="0">
              <a:lnSpc>
                <a:spcPct val="110000"/>
              </a:lnSpc>
              <a:defRPr/>
            </a:pPr>
            <a:r>
              <a:rPr lang="en-US" sz="4000" b="1" kern="5000" dirty="0">
                <a:solidFill>
                  <a:schemeClr val="bg1"/>
                </a:solidFill>
                <a:latin typeface="Arial" pitchFamily="34" charset="0"/>
                <a:ea typeface="Verdana" pitchFamily="34" charset="0"/>
                <a:cs typeface="Arial" pitchFamily="34" charset="0"/>
              </a:rPr>
              <a:t>19%</a:t>
            </a:r>
            <a:endParaRPr kumimoji="0" lang="en-US" sz="4000" b="1" i="0" u="none" strike="noStrike" kern="5000" cap="none" spc="0" normalizeH="0" noProof="0" dirty="0">
              <a:ln>
                <a:noFill/>
              </a:ln>
              <a:solidFill>
                <a:schemeClr val="bg1"/>
              </a:solidFill>
              <a:effectLst/>
              <a:uLnTx/>
              <a:uFillTx/>
              <a:latin typeface="Arial" pitchFamily="34" charset="0"/>
              <a:ea typeface="Verdana" pitchFamily="34" charset="0"/>
              <a:cs typeface="Arial" pitchFamily="34" charset="0"/>
            </a:endParaRPr>
          </a:p>
        </p:txBody>
      </p:sp>
      <p:sp>
        <p:nvSpPr>
          <p:cNvPr id="11" name="Content Placeholder 2"/>
          <p:cNvSpPr txBox="1">
            <a:spLocks/>
          </p:cNvSpPr>
          <p:nvPr/>
        </p:nvSpPr>
        <p:spPr>
          <a:xfrm>
            <a:off x="3571167" y="1946359"/>
            <a:ext cx="1645271" cy="1467401"/>
          </a:xfrm>
          <a:prstGeom prst="rect">
            <a:avLst/>
          </a:prstGeom>
        </p:spPr>
        <p:txBody>
          <a:bodyPr vert="horz" lIns="91440" tIns="45720" rIns="91440" bIns="45720" rtlCol="0" anchor="ctr">
            <a:normAutofit/>
          </a:bodyPr>
          <a:lstStyle/>
          <a:p>
            <a:pPr lvl="0">
              <a:lnSpc>
                <a:spcPct val="110000"/>
              </a:lnSpc>
              <a:defRPr/>
            </a:pPr>
            <a:r>
              <a:rPr lang="en-US" sz="4000" b="1" kern="5000" dirty="0">
                <a:solidFill>
                  <a:schemeClr val="bg1"/>
                </a:solidFill>
                <a:latin typeface="Arial" pitchFamily="34" charset="0"/>
                <a:ea typeface="Verdana" pitchFamily="34" charset="0"/>
                <a:cs typeface="Arial" pitchFamily="34" charset="0"/>
              </a:rPr>
              <a:t>8%</a:t>
            </a:r>
            <a:endParaRPr kumimoji="0" lang="en-US" sz="4000" b="1" i="0" u="none" strike="noStrike" kern="5000" cap="none" spc="0" normalizeH="0" noProof="0" dirty="0">
              <a:ln>
                <a:noFill/>
              </a:ln>
              <a:solidFill>
                <a:schemeClr val="bg1"/>
              </a:solidFill>
              <a:effectLst/>
              <a:uLnTx/>
              <a:uFillTx/>
              <a:latin typeface="Arial" pitchFamily="34" charset="0"/>
              <a:ea typeface="Verdana" pitchFamily="34" charset="0"/>
              <a:cs typeface="Arial" pitchFamily="34" charset="0"/>
            </a:endParaRPr>
          </a:p>
        </p:txBody>
      </p:sp>
      <p:sp>
        <p:nvSpPr>
          <p:cNvPr id="12" name="Content Placeholder 2"/>
          <p:cNvSpPr txBox="1">
            <a:spLocks/>
          </p:cNvSpPr>
          <p:nvPr/>
        </p:nvSpPr>
        <p:spPr>
          <a:xfrm>
            <a:off x="4337521" y="1563182"/>
            <a:ext cx="1645271" cy="1467401"/>
          </a:xfrm>
          <a:prstGeom prst="rect">
            <a:avLst/>
          </a:prstGeom>
        </p:spPr>
        <p:txBody>
          <a:bodyPr vert="horz" lIns="91440" tIns="45720" rIns="91440" bIns="45720" rtlCol="0" anchor="ctr">
            <a:normAutofit/>
          </a:bodyPr>
          <a:lstStyle/>
          <a:p>
            <a:pPr lvl="0">
              <a:lnSpc>
                <a:spcPct val="110000"/>
              </a:lnSpc>
              <a:defRPr/>
            </a:pPr>
            <a:r>
              <a:rPr lang="en-US" sz="4000" b="1" kern="5000" dirty="0">
                <a:solidFill>
                  <a:schemeClr val="bg1"/>
                </a:solidFill>
                <a:latin typeface="Arial" pitchFamily="34" charset="0"/>
                <a:ea typeface="Verdana" pitchFamily="34" charset="0"/>
                <a:cs typeface="Arial" pitchFamily="34" charset="0"/>
              </a:rPr>
              <a:t>2%</a:t>
            </a:r>
            <a:endParaRPr kumimoji="0" lang="en-US" sz="4000" b="1" i="0" u="none" strike="noStrike" kern="5000" cap="none" spc="0" normalizeH="0" noProof="0" dirty="0">
              <a:ln>
                <a:noFill/>
              </a:ln>
              <a:solidFill>
                <a:schemeClr val="bg1"/>
              </a:solidFill>
              <a:effectLst/>
              <a:uLnTx/>
              <a:uFillTx/>
              <a:latin typeface="Arial" pitchFamily="34" charset="0"/>
              <a:ea typeface="Verdana" pitchFamily="34" charset="0"/>
              <a:cs typeface="Arial" pitchFamily="34" charset="0"/>
            </a:endParaRPr>
          </a:p>
        </p:txBody>
      </p:sp>
    </p:spTree>
    <p:extLst>
      <p:ext uri="{BB962C8B-B14F-4D97-AF65-F5344CB8AC3E}">
        <p14:creationId xmlns:p14="http://schemas.microsoft.com/office/powerpoint/2010/main" val="105823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Content Placeholder 2"/>
          <p:cNvSpPr txBox="1">
            <a:spLocks/>
          </p:cNvSpPr>
          <p:nvPr/>
        </p:nvSpPr>
        <p:spPr>
          <a:xfrm>
            <a:off x="1628729" y="1658104"/>
            <a:ext cx="14207020" cy="4194060"/>
          </a:xfrm>
          <a:prstGeom prst="rect">
            <a:avLst/>
          </a:prstGeom>
        </p:spPr>
        <p:txBody>
          <a:bodyPr vert="horz" lIns="91440" tIns="45720" rIns="91440" bIns="45720" rtlCol="0" anchor="ctr">
            <a:normAutofit/>
          </a:bodyPr>
          <a:lstStyle/>
          <a:p>
            <a:pPr lvl="0">
              <a:defRPr/>
            </a:pPr>
            <a:r>
              <a:rPr lang="en-US" sz="4000" kern="2000" dirty="0">
                <a:solidFill>
                  <a:srgbClr val="255A63"/>
                </a:solidFill>
                <a:latin typeface="Arial" pitchFamily="34" charset="0"/>
                <a:ea typeface="Verdana" pitchFamily="34" charset="0"/>
                <a:cs typeface="Arial" pitchFamily="34" charset="0"/>
              </a:rPr>
              <a:t>30 colleges, 7 universities, 54 locations</a:t>
            </a:r>
          </a:p>
          <a:p>
            <a:pPr lvl="0">
              <a:defRPr/>
            </a:pPr>
            <a:r>
              <a:rPr lang="en-US" sz="4000" kern="2000" dirty="0">
                <a:solidFill>
                  <a:srgbClr val="255A63"/>
                </a:solidFill>
                <a:latin typeface="Arial" pitchFamily="34" charset="0"/>
                <a:ea typeface="Verdana" pitchFamily="34" charset="0"/>
                <a:cs typeface="Arial" pitchFamily="34" charset="0"/>
              </a:rPr>
              <a:t>400.000 students</a:t>
            </a:r>
          </a:p>
          <a:p>
            <a:pPr lvl="0">
              <a:defRPr/>
            </a:pPr>
            <a:r>
              <a:rPr lang="en-US" sz="4000" kern="2000" dirty="0">
                <a:solidFill>
                  <a:srgbClr val="255A63"/>
                </a:solidFill>
                <a:latin typeface="Arial" pitchFamily="34" charset="0"/>
                <a:ea typeface="Verdana" pitchFamily="34" charset="0"/>
                <a:cs typeface="Arial" pitchFamily="34" charset="0"/>
              </a:rPr>
              <a:t>$2 Billion annual budget</a:t>
            </a:r>
          </a:p>
          <a:p>
            <a:pPr lvl="0">
              <a:defRPr/>
            </a:pPr>
            <a:r>
              <a:rPr lang="en-US" sz="4000" kern="2000" dirty="0">
                <a:solidFill>
                  <a:srgbClr val="255A63"/>
                </a:solidFill>
                <a:latin typeface="Arial" pitchFamily="34" charset="0"/>
                <a:ea typeface="Verdana" pitchFamily="34" charset="0"/>
                <a:cs typeface="Arial" pitchFamily="34" charset="0"/>
              </a:rPr>
              <a:t>5</a:t>
            </a:r>
            <a:r>
              <a:rPr lang="en-US" sz="4000" kern="2000" baseline="30000" dirty="0">
                <a:solidFill>
                  <a:srgbClr val="255A63"/>
                </a:solidFill>
                <a:latin typeface="Arial" pitchFamily="34" charset="0"/>
                <a:ea typeface="Verdana" pitchFamily="34" charset="0"/>
                <a:cs typeface="Arial" pitchFamily="34" charset="0"/>
              </a:rPr>
              <a:t>th</a:t>
            </a:r>
            <a:r>
              <a:rPr lang="en-US" sz="4000" kern="2000" dirty="0">
                <a:solidFill>
                  <a:srgbClr val="255A63"/>
                </a:solidFill>
                <a:latin typeface="Arial" pitchFamily="34" charset="0"/>
                <a:ea typeface="Verdana" pitchFamily="34" charset="0"/>
                <a:cs typeface="Arial" pitchFamily="34" charset="0"/>
              </a:rPr>
              <a:t> largest higher education provider in the 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2000" cap="none" spc="0" normalizeH="0" baseline="0" noProof="0" dirty="0">
              <a:ln>
                <a:noFill/>
              </a:ln>
              <a:solidFill>
                <a:srgbClr val="255A63"/>
              </a:solidFill>
              <a:effectLst/>
              <a:uLnTx/>
              <a:uFillTx/>
              <a:latin typeface="Arial" pitchFamily="34" charset="0"/>
              <a:ea typeface="Verdana" pitchFamily="34" charset="0"/>
              <a:cs typeface="Arial" pitchFamily="34" charset="0"/>
            </a:endParaRPr>
          </a:p>
        </p:txBody>
      </p:sp>
      <p:pic>
        <p:nvPicPr>
          <p:cNvPr id="7" name="Picture 6"/>
          <p:cNvPicPr>
            <a:picLocks noChangeAspect="1"/>
          </p:cNvPicPr>
          <p:nvPr/>
        </p:nvPicPr>
        <p:blipFill>
          <a:blip r:embed="rId3"/>
          <a:stretch>
            <a:fillRect/>
          </a:stretch>
        </p:blipFill>
        <p:spPr>
          <a:xfrm>
            <a:off x="12361465" y="4853815"/>
            <a:ext cx="2532036" cy="2698925"/>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812231" y="5729618"/>
            <a:ext cx="3199234" cy="1036566"/>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7158265" y="5699612"/>
            <a:ext cx="3215280" cy="1123476"/>
          </a:xfrm>
          <a:prstGeom prst="rect">
            <a:avLst/>
          </a:prstGeom>
        </p:spPr>
      </p:pic>
      <p:sp>
        <p:nvSpPr>
          <p:cNvPr id="8" name="7 Rectángulo"/>
          <p:cNvSpPr/>
          <p:nvPr/>
        </p:nvSpPr>
        <p:spPr>
          <a:xfrm>
            <a:off x="1557293" y="643790"/>
            <a:ext cx="12694284" cy="891875"/>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Minnesota State Colleges &amp; Universities</a:t>
            </a:r>
          </a:p>
        </p:txBody>
      </p:sp>
      <p:cxnSp>
        <p:nvCxnSpPr>
          <p:cNvPr id="12" name="11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1200101" y="2436261"/>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5" name="14 Elipse"/>
          <p:cNvSpPr/>
          <p:nvPr/>
        </p:nvSpPr>
        <p:spPr>
          <a:xfrm>
            <a:off x="1200101" y="3055386"/>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6" name="15 Elipse"/>
          <p:cNvSpPr/>
          <p:nvPr/>
        </p:nvSpPr>
        <p:spPr>
          <a:xfrm>
            <a:off x="1200101" y="3674511"/>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7" name="16 Elipse"/>
          <p:cNvSpPr/>
          <p:nvPr/>
        </p:nvSpPr>
        <p:spPr>
          <a:xfrm>
            <a:off x="1200101" y="4274586"/>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Tree>
    <p:extLst>
      <p:ext uri="{BB962C8B-B14F-4D97-AF65-F5344CB8AC3E}">
        <p14:creationId xmlns:p14="http://schemas.microsoft.com/office/powerpoint/2010/main" val="2852587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10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Workforce Survey</a:t>
            </a:r>
          </a:p>
        </p:txBody>
      </p:sp>
      <p:cxnSp>
        <p:nvCxnSpPr>
          <p:cNvPr id="12" name="11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txBox="1">
            <a:spLocks/>
          </p:cNvSpPr>
          <p:nvPr/>
        </p:nvSpPr>
        <p:spPr>
          <a:xfrm>
            <a:off x="1628729" y="1083334"/>
            <a:ext cx="14207020" cy="6401678"/>
          </a:xfrm>
          <a:prstGeom prst="rect">
            <a:avLst/>
          </a:prstGeom>
        </p:spPr>
        <p:txBody>
          <a:bodyPr vert="horz" lIns="91440" tIns="45720" rIns="91440" bIns="45720" rtlCol="0" anchor="ctr">
            <a:noAutofit/>
          </a:bodyPr>
          <a:lstStyle/>
          <a:p>
            <a:pPr lvl="0">
              <a:lnSpc>
                <a:spcPct val="150000"/>
              </a:lnSpc>
              <a:defRPr/>
            </a:pPr>
            <a:r>
              <a:rPr lang="en-US" sz="3400" kern="2000" dirty="0">
                <a:solidFill>
                  <a:srgbClr val="255A63"/>
                </a:solidFill>
                <a:latin typeface="Arial" pitchFamily="34" charset="0"/>
                <a:ea typeface="Verdana" pitchFamily="34" charset="0"/>
                <a:cs typeface="Arial" pitchFamily="34" charset="0"/>
              </a:rPr>
              <a:t>159 faculty and industry professionals, primarily US</a:t>
            </a:r>
          </a:p>
          <a:p>
            <a:pPr lvl="0">
              <a:lnSpc>
                <a:spcPct val="150000"/>
              </a:lnSpc>
              <a:defRPr/>
            </a:pPr>
            <a:r>
              <a:rPr lang="en-US" sz="3400" kern="2000" dirty="0">
                <a:solidFill>
                  <a:srgbClr val="255A63"/>
                </a:solidFill>
                <a:latin typeface="Arial" pitchFamily="34" charset="0"/>
                <a:ea typeface="Verdana" pitchFamily="34" charset="0"/>
                <a:cs typeface="Arial" pitchFamily="34" charset="0"/>
              </a:rPr>
              <a:t>Agile skills</a:t>
            </a:r>
          </a:p>
          <a:p>
            <a:pPr lvl="0">
              <a:lnSpc>
                <a:spcPct val="150000"/>
              </a:lnSpc>
              <a:defRPr/>
            </a:pPr>
            <a:endParaRPr lang="en-US" sz="3400" kern="2000" dirty="0">
              <a:solidFill>
                <a:srgbClr val="255A63"/>
              </a:solidFill>
              <a:latin typeface="Arial" pitchFamily="34" charset="0"/>
              <a:ea typeface="Verdana" pitchFamily="34" charset="0"/>
              <a:cs typeface="Arial" pitchFamily="34" charset="0"/>
            </a:endParaRPr>
          </a:p>
          <a:p>
            <a:pPr lvl="0">
              <a:lnSpc>
                <a:spcPct val="150000"/>
              </a:lnSpc>
              <a:defRPr/>
            </a:pPr>
            <a:r>
              <a:rPr lang="en-US" sz="3400" kern="2000" dirty="0">
                <a:solidFill>
                  <a:srgbClr val="255A63"/>
                </a:solidFill>
                <a:latin typeface="Arial" pitchFamily="34" charset="0"/>
                <a:ea typeface="Verdana" pitchFamily="34" charset="0"/>
                <a:cs typeface="Arial" pitchFamily="34" charset="0"/>
              </a:rPr>
              <a:t>	62% consider as a factor, and</a:t>
            </a:r>
          </a:p>
          <a:p>
            <a:pPr lvl="0">
              <a:lnSpc>
                <a:spcPct val="150000"/>
              </a:lnSpc>
              <a:defRPr/>
            </a:pPr>
            <a:r>
              <a:rPr lang="en-US" sz="3400" kern="2000" dirty="0">
                <a:solidFill>
                  <a:srgbClr val="255A63"/>
                </a:solidFill>
                <a:latin typeface="Arial" pitchFamily="34" charset="0"/>
                <a:ea typeface="Verdana" pitchFamily="34" charset="0"/>
                <a:cs typeface="Arial" pitchFamily="34" charset="0"/>
              </a:rPr>
              <a:t>	</a:t>
            </a:r>
          </a:p>
          <a:p>
            <a:pPr lvl="0">
              <a:lnSpc>
                <a:spcPct val="150000"/>
              </a:lnSpc>
              <a:defRPr/>
            </a:pPr>
            <a:r>
              <a:rPr lang="en-US" sz="3400" kern="2000" dirty="0">
                <a:solidFill>
                  <a:srgbClr val="255A63"/>
                </a:solidFill>
                <a:latin typeface="Arial" pitchFamily="34" charset="0"/>
                <a:ea typeface="Verdana" pitchFamily="34" charset="0"/>
                <a:cs typeface="Arial" pitchFamily="34" charset="0"/>
              </a:rPr>
              <a:t>	50% of those started doing so within the last 3 years</a:t>
            </a:r>
          </a:p>
        </p:txBody>
      </p:sp>
      <p:sp>
        <p:nvSpPr>
          <p:cNvPr id="14" name="13 Elipse"/>
          <p:cNvSpPr/>
          <p:nvPr/>
        </p:nvSpPr>
        <p:spPr>
          <a:xfrm>
            <a:off x="1200101" y="2264485"/>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
        <p:nvSpPr>
          <p:cNvPr id="15" name="14 Elipse"/>
          <p:cNvSpPr/>
          <p:nvPr/>
        </p:nvSpPr>
        <p:spPr>
          <a:xfrm>
            <a:off x="1200101" y="3059850"/>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pic>
        <p:nvPicPr>
          <p:cNvPr id="9218" name="Picture 2" descr="F:\Videos\GoToMarketers\DMA\DOES PPT\Cosas\Graficos-53.png"/>
          <p:cNvPicPr>
            <a:picLocks noChangeAspect="1" noChangeArrowheads="1"/>
          </p:cNvPicPr>
          <p:nvPr/>
        </p:nvPicPr>
        <p:blipFill>
          <a:blip r:embed="rId3" cstate="print"/>
          <a:stretch>
            <a:fillRect/>
          </a:stretch>
        </p:blipFill>
        <p:spPr bwMode="auto">
          <a:xfrm>
            <a:off x="1534612" y="5592096"/>
            <a:ext cx="1456782" cy="1456782"/>
          </a:xfrm>
          <a:prstGeom prst="rect">
            <a:avLst/>
          </a:prstGeom>
          <a:noFill/>
        </p:spPr>
      </p:pic>
      <p:pic>
        <p:nvPicPr>
          <p:cNvPr id="9219" name="Picture 3" descr="F:\Videos\GoToMarketers\DMA\DOES PPT\Cosas\Graficos-54.png"/>
          <p:cNvPicPr>
            <a:picLocks noChangeAspect="1" noChangeArrowheads="1"/>
          </p:cNvPicPr>
          <p:nvPr/>
        </p:nvPicPr>
        <p:blipFill>
          <a:blip r:embed="rId4" cstate="print"/>
          <a:stretch>
            <a:fillRect/>
          </a:stretch>
        </p:blipFill>
        <p:spPr bwMode="auto">
          <a:xfrm>
            <a:off x="1547031" y="4003892"/>
            <a:ext cx="1456782" cy="1456782"/>
          </a:xfrm>
          <a:prstGeom prst="rect">
            <a:avLst/>
          </a:prstGeom>
          <a:noFill/>
        </p:spPr>
      </p:pic>
    </p:spTree>
    <p:extLst>
      <p:ext uri="{BB962C8B-B14F-4D97-AF65-F5344CB8AC3E}">
        <p14:creationId xmlns:p14="http://schemas.microsoft.com/office/powerpoint/2010/main" val="67482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57293" y="643790"/>
            <a:ext cx="10266829" cy="906189"/>
          </a:xfrm>
          <a:prstGeom prst="rect">
            <a:avLst/>
          </a:prstGeom>
        </p:spPr>
        <p:txBody>
          <a:bodyPr wrap="square" lIns="121249" tIns="60625" rIns="121249" bIns="60625">
            <a:spAutoFit/>
          </a:bodyPr>
          <a:lstStyle/>
          <a:p>
            <a:r>
              <a:rPr lang="en-US" sz="5000" b="1" dirty="0">
                <a:solidFill>
                  <a:srgbClr val="255A63"/>
                </a:solidFill>
                <a:latin typeface="Arial" pitchFamily="34" charset="0"/>
                <a:ea typeface="Roboto Slab" pitchFamily="2" charset="0"/>
                <a:cs typeface="Arial" pitchFamily="34" charset="0"/>
              </a:rPr>
              <a:t>Workforce Survey</a:t>
            </a:r>
          </a:p>
        </p:txBody>
      </p:sp>
      <p:cxnSp>
        <p:nvCxnSpPr>
          <p:cNvPr id="5" name="4 Conector recto"/>
          <p:cNvCxnSpPr/>
          <p:nvPr/>
        </p:nvCxnSpPr>
        <p:spPr>
          <a:xfrm rot="5400000">
            <a:off x="844510" y="1070822"/>
            <a:ext cx="857238" cy="3177"/>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1628729" y="1540536"/>
            <a:ext cx="14207020" cy="5879167"/>
          </a:xfrm>
          <a:prstGeom prst="rect">
            <a:avLst/>
          </a:prstGeom>
        </p:spPr>
        <p:txBody>
          <a:bodyPr vert="horz" lIns="91440" tIns="45720" rIns="91440" bIns="45720" rtlCol="0" anchor="ctr">
            <a:noAutofit/>
          </a:bodyPr>
          <a:lstStyle/>
          <a:p>
            <a:pPr lvl="0">
              <a:lnSpc>
                <a:spcPct val="150000"/>
              </a:lnSpc>
              <a:defRPr/>
            </a:pPr>
            <a:r>
              <a:rPr lang="en-US" sz="3400" kern="2000" dirty="0">
                <a:solidFill>
                  <a:srgbClr val="255A63"/>
                </a:solidFill>
                <a:latin typeface="Arial" pitchFamily="34" charset="0"/>
                <a:ea typeface="Verdana" pitchFamily="34" charset="0"/>
                <a:cs typeface="Arial" pitchFamily="34" charset="0"/>
              </a:rPr>
              <a:t>DevOps</a:t>
            </a:r>
          </a:p>
          <a:p>
            <a:pPr lvl="0">
              <a:lnSpc>
                <a:spcPct val="150000"/>
              </a:lnSpc>
              <a:defRPr/>
            </a:pPr>
            <a:endParaRPr lang="en-US" sz="3400" kern="2000" dirty="0">
              <a:solidFill>
                <a:srgbClr val="255A63"/>
              </a:solidFill>
              <a:latin typeface="Arial" pitchFamily="34" charset="0"/>
              <a:ea typeface="Verdana" pitchFamily="34" charset="0"/>
              <a:cs typeface="Arial" pitchFamily="34" charset="0"/>
            </a:endParaRPr>
          </a:p>
          <a:p>
            <a:pPr lvl="0">
              <a:lnSpc>
                <a:spcPct val="150000"/>
              </a:lnSpc>
              <a:defRPr/>
            </a:pPr>
            <a:r>
              <a:rPr lang="en-US" sz="3400" kern="2000" dirty="0">
                <a:solidFill>
                  <a:srgbClr val="255A63"/>
                </a:solidFill>
                <a:latin typeface="Arial" pitchFamily="34" charset="0"/>
                <a:ea typeface="Verdana" pitchFamily="34" charset="0"/>
                <a:cs typeface="Arial" pitchFamily="34" charset="0"/>
              </a:rPr>
              <a:t>	78% of industry respondents view Continuous Delivery as either 	emerging or mainstream</a:t>
            </a:r>
          </a:p>
          <a:p>
            <a:pPr lvl="0">
              <a:lnSpc>
                <a:spcPct val="150000"/>
              </a:lnSpc>
              <a:defRPr/>
            </a:pPr>
            <a:endParaRPr lang="en-US" sz="3400" kern="2000" dirty="0">
              <a:solidFill>
                <a:srgbClr val="255A63"/>
              </a:solidFill>
              <a:latin typeface="Arial" pitchFamily="34" charset="0"/>
              <a:ea typeface="Verdana" pitchFamily="34" charset="0"/>
              <a:cs typeface="Arial" pitchFamily="34" charset="0"/>
            </a:endParaRPr>
          </a:p>
          <a:p>
            <a:pPr lvl="0">
              <a:lnSpc>
                <a:spcPct val="150000"/>
              </a:lnSpc>
              <a:defRPr/>
            </a:pPr>
            <a:r>
              <a:rPr lang="en-US" sz="3400" kern="2000" dirty="0">
                <a:solidFill>
                  <a:srgbClr val="255A63"/>
                </a:solidFill>
                <a:latin typeface="Arial" pitchFamily="34" charset="0"/>
                <a:ea typeface="Verdana" pitchFamily="34" charset="0"/>
                <a:cs typeface="Arial" pitchFamily="34" charset="0"/>
              </a:rPr>
              <a:t>	45% of schools do not cover Continuous Delivery at all</a:t>
            </a:r>
          </a:p>
        </p:txBody>
      </p:sp>
      <p:pic>
        <p:nvPicPr>
          <p:cNvPr id="13" name="Picture 4" descr="F:\Videos\GoToMarketers\DMA\DOES PPT\Cosas\Graficos-55.png"/>
          <p:cNvPicPr>
            <a:picLocks noChangeAspect="1" noChangeArrowheads="1"/>
          </p:cNvPicPr>
          <p:nvPr/>
        </p:nvPicPr>
        <p:blipFill>
          <a:blip r:embed="rId3" cstate="print"/>
          <a:stretch>
            <a:fillRect/>
          </a:stretch>
        </p:blipFill>
        <p:spPr bwMode="auto">
          <a:xfrm>
            <a:off x="1628729" y="3682152"/>
            <a:ext cx="1494561" cy="1430074"/>
          </a:xfrm>
          <a:prstGeom prst="rect">
            <a:avLst/>
          </a:prstGeom>
          <a:noFill/>
        </p:spPr>
      </p:pic>
      <p:pic>
        <p:nvPicPr>
          <p:cNvPr id="15" name="Picture 6" descr="F:\Videos\GoToMarketers\DMA\DOES PPT\Cosas\Graficos-57.png"/>
          <p:cNvPicPr>
            <a:picLocks noChangeAspect="1" noChangeArrowheads="1"/>
          </p:cNvPicPr>
          <p:nvPr/>
        </p:nvPicPr>
        <p:blipFill>
          <a:blip r:embed="rId4" cstate="print"/>
          <a:stretch>
            <a:fillRect/>
          </a:stretch>
        </p:blipFill>
        <p:spPr bwMode="auto">
          <a:xfrm>
            <a:off x="1628729" y="5814664"/>
            <a:ext cx="1509378" cy="1429735"/>
          </a:xfrm>
          <a:prstGeom prst="rect">
            <a:avLst/>
          </a:prstGeom>
          <a:noFill/>
        </p:spPr>
      </p:pic>
      <p:sp>
        <p:nvSpPr>
          <p:cNvPr id="18" name="17 Elipse"/>
          <p:cNvSpPr/>
          <p:nvPr/>
        </p:nvSpPr>
        <p:spPr>
          <a:xfrm>
            <a:off x="1200101" y="2853128"/>
            <a:ext cx="214314" cy="214314"/>
          </a:xfrm>
          <a:prstGeom prst="ellipse">
            <a:avLst/>
          </a:prstGeom>
          <a:solidFill>
            <a:srgbClr val="A093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2">
                  <a:lumMod val="25000"/>
                </a:schemeClr>
              </a:solidFill>
            </a:endParaRPr>
          </a:p>
        </p:txBody>
      </p:sp>
    </p:spTree>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15488</TotalTime>
  <Words>3638</Words>
  <Application>Microsoft Office PowerPoint</Application>
  <PresentationFormat>Custom</PresentationFormat>
  <Paragraphs>288</Paragraphs>
  <Slides>35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Cambria</vt:lpstr>
      <vt:lpstr>HP Simplified</vt:lpstr>
      <vt:lpstr>Roboto Slab</vt:lpstr>
      <vt:lpstr>Verdana</vt:lpstr>
      <vt:lpstr>Betz-KT-Keynote6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workforce</dc:title>
  <dc:creator>Betz, Charles T.</dc:creator>
  <cp:lastModifiedBy>Betz, Charles T.</cp:lastModifiedBy>
  <cp:revision>263</cp:revision>
  <dcterms:created xsi:type="dcterms:W3CDTF">2016-09-07T15:10:01Z</dcterms:created>
  <dcterms:modified xsi:type="dcterms:W3CDTF">2016-11-05T15:27:45Z</dcterms:modified>
</cp:coreProperties>
</file>